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97" r:id="rId4"/>
    <p:sldId id="298" r:id="rId5"/>
    <p:sldId id="300" r:id="rId6"/>
    <p:sldId id="301" r:id="rId7"/>
    <p:sldId id="299" r:id="rId8"/>
    <p:sldId id="306" r:id="rId9"/>
    <p:sldId id="320" r:id="rId10"/>
    <p:sldId id="307" r:id="rId11"/>
    <p:sldId id="308" r:id="rId12"/>
    <p:sldId id="309" r:id="rId13"/>
    <p:sldId id="311" r:id="rId14"/>
    <p:sldId id="329" r:id="rId15"/>
    <p:sldId id="331" r:id="rId16"/>
    <p:sldId id="330" r:id="rId17"/>
    <p:sldId id="332" r:id="rId18"/>
    <p:sldId id="334" r:id="rId19"/>
    <p:sldId id="335" r:id="rId20"/>
    <p:sldId id="336" r:id="rId21"/>
    <p:sldId id="333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FDF77F"/>
    <a:srgbClr val="FFFF00"/>
    <a:srgbClr val="F5833D"/>
    <a:srgbClr val="F67408"/>
    <a:srgbClr val="FFB601"/>
    <a:srgbClr val="FEFBB8"/>
    <a:srgbClr val="459937"/>
    <a:srgbClr val="557C6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67"/>
    <p:restoredTop sz="90943"/>
  </p:normalViewPr>
  <p:slideViewPr>
    <p:cSldViewPr>
      <p:cViewPr varScale="1">
        <p:scale>
          <a:sx n="71" d="100"/>
          <a:sy n="71" d="100"/>
        </p:scale>
        <p:origin x="84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23A36-DFC9-42CE-B638-B15646FCBB7C}" type="doc">
      <dgm:prSet loTypeId="urn:microsoft.com/office/officeart/2018/2/layout/IconVerticalSolidList" loCatId="icon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F9B60F2-50D4-4F5C-9E62-E1AB2E650C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Banks have used electronic funds transfers or (EFTs), also called wire transfers, for decades.</a:t>
          </a:r>
        </a:p>
      </dgm:t>
    </dgm:pt>
    <dgm:pt modelId="{8011E072-02D1-42CE-8D66-25EDE0D4F477}" type="parTrans" cxnId="{8C6D1E2B-DBF0-49DD-8176-032634A7B549}">
      <dgm:prSet/>
      <dgm:spPr/>
      <dgm:t>
        <a:bodyPr/>
        <a:lstStyle/>
        <a:p>
          <a:endParaRPr lang="en-US" sz="1600"/>
        </a:p>
      </dgm:t>
    </dgm:pt>
    <dgm:pt modelId="{D9A53990-80D5-4D91-A62E-31051C89BE34}" type="sibTrans" cxnId="{8C6D1E2B-DBF0-49DD-8176-032634A7B549}">
      <dgm:prSet/>
      <dgm:spPr/>
      <dgm:t>
        <a:bodyPr/>
        <a:lstStyle/>
        <a:p>
          <a:endParaRPr lang="en-US" sz="1600"/>
        </a:p>
      </dgm:t>
    </dgm:pt>
    <dgm:pt modelId="{29F0F710-D952-4FC2-A796-01D333C7C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Businesses have been engaging in electronic data interchange for years.  EDI occurs when one business transmits computer readable data in a standard format to another business.</a:t>
          </a:r>
        </a:p>
      </dgm:t>
    </dgm:pt>
    <dgm:pt modelId="{490E8BF8-68E4-405A-B5DC-9A8E073737B4}" type="parTrans" cxnId="{BA9D36B0-4C3D-4193-B9ED-F5605DDB66BD}">
      <dgm:prSet/>
      <dgm:spPr/>
      <dgm:t>
        <a:bodyPr/>
        <a:lstStyle/>
        <a:p>
          <a:endParaRPr lang="en-US" sz="1600"/>
        </a:p>
      </dgm:t>
    </dgm:pt>
    <dgm:pt modelId="{B7F315C2-866C-4C59-86DD-32F0A179CE3A}" type="sibTrans" cxnId="{BA9D36B0-4C3D-4193-B9ED-F5605DDB66BD}">
      <dgm:prSet/>
      <dgm:spPr/>
      <dgm:t>
        <a:bodyPr/>
        <a:lstStyle/>
        <a:p>
          <a:endParaRPr lang="en-US" sz="1600"/>
        </a:p>
      </dgm:t>
    </dgm:pt>
    <dgm:pt modelId="{569EBBFD-95EC-40C3-9A5B-C5F3C157A7FD}" type="pres">
      <dgm:prSet presAssocID="{2F923A36-DFC9-42CE-B638-B15646FCBB7C}" presName="root" presStyleCnt="0">
        <dgm:presLayoutVars>
          <dgm:dir/>
          <dgm:resizeHandles val="exact"/>
        </dgm:presLayoutVars>
      </dgm:prSet>
      <dgm:spPr/>
    </dgm:pt>
    <dgm:pt modelId="{D07CC3D7-3CC5-4C7F-BA87-CE9B65C38802}" type="pres">
      <dgm:prSet presAssocID="{AF9B60F2-50D4-4F5C-9E62-E1AB2E650C6A}" presName="compNode" presStyleCnt="0"/>
      <dgm:spPr/>
    </dgm:pt>
    <dgm:pt modelId="{A5A44B9B-C451-4D9C-8DA0-10E4AB8A26E1}" type="pres">
      <dgm:prSet presAssocID="{AF9B60F2-50D4-4F5C-9E62-E1AB2E650C6A}" presName="bgRect" presStyleLbl="bgShp" presStyleIdx="0" presStyleCnt="2" custLinFactNeighborX="-585" custLinFactNeighborY="17961"/>
      <dgm:spPr/>
    </dgm:pt>
    <dgm:pt modelId="{E3966434-ECC5-477E-AC6D-19273F587B6E}" type="pres">
      <dgm:prSet presAssocID="{AF9B60F2-50D4-4F5C-9E62-E1AB2E650C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94CA024-AC8E-409F-A827-ECC431E85062}" type="pres">
      <dgm:prSet presAssocID="{AF9B60F2-50D4-4F5C-9E62-E1AB2E650C6A}" presName="spaceRect" presStyleCnt="0"/>
      <dgm:spPr/>
    </dgm:pt>
    <dgm:pt modelId="{D5A18187-CE26-4210-A921-2D9D798DA82B}" type="pres">
      <dgm:prSet presAssocID="{AF9B60F2-50D4-4F5C-9E62-E1AB2E650C6A}" presName="parTx" presStyleLbl="revTx" presStyleIdx="0" presStyleCnt="2">
        <dgm:presLayoutVars>
          <dgm:chMax val="0"/>
          <dgm:chPref val="0"/>
        </dgm:presLayoutVars>
      </dgm:prSet>
      <dgm:spPr/>
    </dgm:pt>
    <dgm:pt modelId="{F1F6E529-0F19-421E-8CA0-47BEB6C95739}" type="pres">
      <dgm:prSet presAssocID="{D9A53990-80D5-4D91-A62E-31051C89BE34}" presName="sibTrans" presStyleCnt="0"/>
      <dgm:spPr/>
    </dgm:pt>
    <dgm:pt modelId="{5589E83F-E81A-4BD6-BBAB-65CF67587872}" type="pres">
      <dgm:prSet presAssocID="{29F0F710-D952-4FC2-A796-01D333C7CE4E}" presName="compNode" presStyleCnt="0"/>
      <dgm:spPr/>
    </dgm:pt>
    <dgm:pt modelId="{589F9555-BC5F-4857-929A-785FBF325725}" type="pres">
      <dgm:prSet presAssocID="{29F0F710-D952-4FC2-A796-01D333C7CE4E}" presName="bgRect" presStyleLbl="bgShp" presStyleIdx="1" presStyleCnt="2"/>
      <dgm:spPr/>
    </dgm:pt>
    <dgm:pt modelId="{E3074FA8-8DAE-41C5-9D09-0A0210D6196B}" type="pres">
      <dgm:prSet presAssocID="{29F0F710-D952-4FC2-A796-01D333C7CE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19B58AB-F93B-4815-9DEC-BEDAC41FB2E7}" type="pres">
      <dgm:prSet presAssocID="{29F0F710-D952-4FC2-A796-01D333C7CE4E}" presName="spaceRect" presStyleCnt="0"/>
      <dgm:spPr/>
    </dgm:pt>
    <dgm:pt modelId="{EA97F8C0-97E1-4EC2-80C6-AF2D1FC5F03E}" type="pres">
      <dgm:prSet presAssocID="{29F0F710-D952-4FC2-A796-01D333C7CE4E}" presName="parTx" presStyleLbl="revTx" presStyleIdx="1" presStyleCnt="2" custLinFactNeighborX="-532" custLinFactNeighborY="-2934">
        <dgm:presLayoutVars>
          <dgm:chMax val="0"/>
          <dgm:chPref val="0"/>
        </dgm:presLayoutVars>
      </dgm:prSet>
      <dgm:spPr/>
    </dgm:pt>
  </dgm:ptLst>
  <dgm:cxnLst>
    <dgm:cxn modelId="{8C6D1E2B-DBF0-49DD-8176-032634A7B549}" srcId="{2F923A36-DFC9-42CE-B638-B15646FCBB7C}" destId="{AF9B60F2-50D4-4F5C-9E62-E1AB2E650C6A}" srcOrd="0" destOrd="0" parTransId="{8011E072-02D1-42CE-8D66-25EDE0D4F477}" sibTransId="{D9A53990-80D5-4D91-A62E-31051C89BE34}"/>
    <dgm:cxn modelId="{BA9D36B0-4C3D-4193-B9ED-F5605DDB66BD}" srcId="{2F923A36-DFC9-42CE-B638-B15646FCBB7C}" destId="{29F0F710-D952-4FC2-A796-01D333C7CE4E}" srcOrd="1" destOrd="0" parTransId="{490E8BF8-68E4-405A-B5DC-9A8E073737B4}" sibTransId="{B7F315C2-866C-4C59-86DD-32F0A179CE3A}"/>
    <dgm:cxn modelId="{E5F198B1-F7AC-48DD-B979-2FD260D8CC78}" type="presOf" srcId="{2F923A36-DFC9-42CE-B638-B15646FCBB7C}" destId="{569EBBFD-95EC-40C3-9A5B-C5F3C157A7FD}" srcOrd="0" destOrd="0" presId="urn:microsoft.com/office/officeart/2018/2/layout/IconVerticalSolidList"/>
    <dgm:cxn modelId="{99587AE2-DA34-4E44-8A73-A9593204E5C0}" type="presOf" srcId="{AF9B60F2-50D4-4F5C-9E62-E1AB2E650C6A}" destId="{D5A18187-CE26-4210-A921-2D9D798DA82B}" srcOrd="0" destOrd="0" presId="urn:microsoft.com/office/officeart/2018/2/layout/IconVerticalSolidList"/>
    <dgm:cxn modelId="{CC4907E9-7EAF-4157-A3B5-A3CFD323B55A}" type="presOf" srcId="{29F0F710-D952-4FC2-A796-01D333C7CE4E}" destId="{EA97F8C0-97E1-4EC2-80C6-AF2D1FC5F03E}" srcOrd="0" destOrd="0" presId="urn:microsoft.com/office/officeart/2018/2/layout/IconVerticalSolidList"/>
    <dgm:cxn modelId="{AD83B45C-0142-44C8-9508-26807111726A}" type="presParOf" srcId="{569EBBFD-95EC-40C3-9A5B-C5F3C157A7FD}" destId="{D07CC3D7-3CC5-4C7F-BA87-CE9B65C38802}" srcOrd="0" destOrd="0" presId="urn:microsoft.com/office/officeart/2018/2/layout/IconVerticalSolidList"/>
    <dgm:cxn modelId="{C11A0ACE-6591-4710-92A8-2C85203EEDDF}" type="presParOf" srcId="{D07CC3D7-3CC5-4C7F-BA87-CE9B65C38802}" destId="{A5A44B9B-C451-4D9C-8DA0-10E4AB8A26E1}" srcOrd="0" destOrd="0" presId="urn:microsoft.com/office/officeart/2018/2/layout/IconVerticalSolidList"/>
    <dgm:cxn modelId="{57329B8B-D6FA-4646-B9B5-9F92E8F90511}" type="presParOf" srcId="{D07CC3D7-3CC5-4C7F-BA87-CE9B65C38802}" destId="{E3966434-ECC5-477E-AC6D-19273F587B6E}" srcOrd="1" destOrd="0" presId="urn:microsoft.com/office/officeart/2018/2/layout/IconVerticalSolidList"/>
    <dgm:cxn modelId="{5EF88647-1C67-46B3-BA88-87F30FC03CC2}" type="presParOf" srcId="{D07CC3D7-3CC5-4C7F-BA87-CE9B65C38802}" destId="{094CA024-AC8E-409F-A827-ECC431E85062}" srcOrd="2" destOrd="0" presId="urn:microsoft.com/office/officeart/2018/2/layout/IconVerticalSolidList"/>
    <dgm:cxn modelId="{5BA1C7A6-2B3B-4D49-B794-BCFDBD72BBF4}" type="presParOf" srcId="{D07CC3D7-3CC5-4C7F-BA87-CE9B65C38802}" destId="{D5A18187-CE26-4210-A921-2D9D798DA82B}" srcOrd="3" destOrd="0" presId="urn:microsoft.com/office/officeart/2018/2/layout/IconVerticalSolidList"/>
    <dgm:cxn modelId="{E868F552-0508-4414-A3EE-793224F08838}" type="presParOf" srcId="{569EBBFD-95EC-40C3-9A5B-C5F3C157A7FD}" destId="{F1F6E529-0F19-421E-8CA0-47BEB6C95739}" srcOrd="1" destOrd="0" presId="urn:microsoft.com/office/officeart/2018/2/layout/IconVerticalSolidList"/>
    <dgm:cxn modelId="{8B62B94D-942C-4977-A653-80230CCD1538}" type="presParOf" srcId="{569EBBFD-95EC-40C3-9A5B-C5F3C157A7FD}" destId="{5589E83F-E81A-4BD6-BBAB-65CF67587872}" srcOrd="2" destOrd="0" presId="urn:microsoft.com/office/officeart/2018/2/layout/IconVerticalSolidList"/>
    <dgm:cxn modelId="{E25F7824-E709-4AC5-9F4D-A9B653266FB8}" type="presParOf" srcId="{5589E83F-E81A-4BD6-BBAB-65CF67587872}" destId="{589F9555-BC5F-4857-929A-785FBF325725}" srcOrd="0" destOrd="0" presId="urn:microsoft.com/office/officeart/2018/2/layout/IconVerticalSolidList"/>
    <dgm:cxn modelId="{8BD3DD3B-C34B-4FF8-9808-7BB64271A744}" type="presParOf" srcId="{5589E83F-E81A-4BD6-BBAB-65CF67587872}" destId="{E3074FA8-8DAE-41C5-9D09-0A0210D6196B}" srcOrd="1" destOrd="0" presId="urn:microsoft.com/office/officeart/2018/2/layout/IconVerticalSolidList"/>
    <dgm:cxn modelId="{93CF030F-21CF-43CB-94FC-BD7E401ED69F}" type="presParOf" srcId="{5589E83F-E81A-4BD6-BBAB-65CF67587872}" destId="{B19B58AB-F93B-4815-9DEC-BEDAC41FB2E7}" srcOrd="2" destOrd="0" presId="urn:microsoft.com/office/officeart/2018/2/layout/IconVerticalSolidList"/>
    <dgm:cxn modelId="{E612CB12-57D8-4F78-938D-74B86FE69AEC}" type="presParOf" srcId="{5589E83F-E81A-4BD6-BBAB-65CF67587872}" destId="{EA97F8C0-97E1-4EC2-80C6-AF2D1FC5F0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FC4D1-0984-4604-9655-E9CAC7F4C997}" type="doc">
      <dgm:prSet loTypeId="urn:microsoft.com/office/officeart/2018/2/layout/IconVerticalSolidList" loCatId="icon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E765F1-FA4C-4616-9456-07D0F069E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the 1960s businesses realised that many of the documents they exchanged related to the shipping of goods and contained the same set of information for each transaction.</a:t>
          </a:r>
        </a:p>
      </dgm:t>
    </dgm:pt>
    <dgm:pt modelId="{6C943B92-39AD-4C1E-A0BE-F0C240BF34B0}" type="parTrans" cxnId="{15509F10-9494-4459-A48D-767F2FDF8EC2}">
      <dgm:prSet/>
      <dgm:spPr/>
      <dgm:t>
        <a:bodyPr/>
        <a:lstStyle/>
        <a:p>
          <a:endParaRPr lang="en-US"/>
        </a:p>
      </dgm:t>
    </dgm:pt>
    <dgm:pt modelId="{A9D806F4-336E-417B-B383-7A783505907C}" type="sibTrans" cxnId="{15509F10-9494-4459-A48D-767F2FDF8EC2}">
      <dgm:prSet/>
      <dgm:spPr/>
      <dgm:t>
        <a:bodyPr/>
        <a:lstStyle/>
        <a:p>
          <a:endParaRPr lang="en-US"/>
        </a:p>
      </dgm:t>
    </dgm:pt>
    <dgm:pt modelId="{47BBD196-F049-43A1-A50B-1DD287A70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sending the information electronically in a standard format, the businesses could save money on printing, mailing, and re-entry of data.</a:t>
          </a:r>
        </a:p>
      </dgm:t>
    </dgm:pt>
    <dgm:pt modelId="{8B48CF2E-51EA-4F10-A345-8A5904E82BDA}" type="parTrans" cxnId="{D53433C7-8DD1-458E-838C-CD8B9B995661}">
      <dgm:prSet/>
      <dgm:spPr/>
      <dgm:t>
        <a:bodyPr/>
        <a:lstStyle/>
        <a:p>
          <a:endParaRPr lang="en-US"/>
        </a:p>
      </dgm:t>
    </dgm:pt>
    <dgm:pt modelId="{09AF69DA-DA5F-49CE-B60E-F52DF5190C35}" type="sibTrans" cxnId="{D53433C7-8DD1-458E-838C-CD8B9B995661}">
      <dgm:prSet/>
      <dgm:spPr/>
      <dgm:t>
        <a:bodyPr/>
        <a:lstStyle/>
        <a:p>
          <a:endParaRPr lang="en-US"/>
        </a:p>
      </dgm:t>
    </dgm:pt>
    <dgm:pt modelId="{609ED818-433F-441A-96A6-0E462DC2BE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Electronic transfer of data also introduces fewer errors than manual transfer.</a:t>
          </a:r>
        </a:p>
      </dgm:t>
    </dgm:pt>
    <dgm:pt modelId="{2282D377-051B-4502-B411-4C6CFACB9FE1}" type="parTrans" cxnId="{793DE6A2-DBE1-4346-96DC-3C65A54348B6}">
      <dgm:prSet/>
      <dgm:spPr/>
      <dgm:t>
        <a:bodyPr/>
        <a:lstStyle/>
        <a:p>
          <a:endParaRPr lang="en-US"/>
        </a:p>
      </dgm:t>
    </dgm:pt>
    <dgm:pt modelId="{0CCD4F6A-F957-4551-AAC1-D3E18713BCDE}" type="sibTrans" cxnId="{793DE6A2-DBE1-4346-96DC-3C65A54348B6}">
      <dgm:prSet/>
      <dgm:spPr/>
      <dgm:t>
        <a:bodyPr/>
        <a:lstStyle/>
        <a:p>
          <a:endParaRPr lang="en-US"/>
        </a:p>
      </dgm:t>
    </dgm:pt>
    <dgm:pt modelId="{1A6A0213-E953-429E-8F09-C7872B0D450B}" type="pres">
      <dgm:prSet presAssocID="{F2CFC4D1-0984-4604-9655-E9CAC7F4C997}" presName="root" presStyleCnt="0">
        <dgm:presLayoutVars>
          <dgm:dir/>
          <dgm:resizeHandles val="exact"/>
        </dgm:presLayoutVars>
      </dgm:prSet>
      <dgm:spPr/>
    </dgm:pt>
    <dgm:pt modelId="{6AADB556-097A-46AD-82FF-2B4F78CAC3D0}" type="pres">
      <dgm:prSet presAssocID="{D4E765F1-FA4C-4616-9456-07D0F069EDA4}" presName="compNode" presStyleCnt="0"/>
      <dgm:spPr/>
    </dgm:pt>
    <dgm:pt modelId="{6852FEF4-BC4A-485E-8F88-098484ACEC20}" type="pres">
      <dgm:prSet presAssocID="{D4E765F1-FA4C-4616-9456-07D0F069EDA4}" presName="bgRect" presStyleLbl="bgShp" presStyleIdx="0" presStyleCnt="3"/>
      <dgm:spPr/>
    </dgm:pt>
    <dgm:pt modelId="{481F6617-DE82-457A-8463-4D516918EB90}" type="pres">
      <dgm:prSet presAssocID="{D4E765F1-FA4C-4616-9456-07D0F069ED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B39A690C-E776-4421-80F1-A99EF3D1DD5C}" type="pres">
      <dgm:prSet presAssocID="{D4E765F1-FA4C-4616-9456-07D0F069EDA4}" presName="spaceRect" presStyleCnt="0"/>
      <dgm:spPr/>
    </dgm:pt>
    <dgm:pt modelId="{B2004DB3-5DD7-49A3-AD2F-C89AE9A56B07}" type="pres">
      <dgm:prSet presAssocID="{D4E765F1-FA4C-4616-9456-07D0F069EDA4}" presName="parTx" presStyleLbl="revTx" presStyleIdx="0" presStyleCnt="3">
        <dgm:presLayoutVars>
          <dgm:chMax val="0"/>
          <dgm:chPref val="0"/>
        </dgm:presLayoutVars>
      </dgm:prSet>
      <dgm:spPr/>
    </dgm:pt>
    <dgm:pt modelId="{F8506350-15F1-4C00-8978-0E1A95689793}" type="pres">
      <dgm:prSet presAssocID="{A9D806F4-336E-417B-B383-7A783505907C}" presName="sibTrans" presStyleCnt="0"/>
      <dgm:spPr/>
    </dgm:pt>
    <dgm:pt modelId="{C881F305-3D85-47C3-8280-7EF86AF2784B}" type="pres">
      <dgm:prSet presAssocID="{47BBD196-F049-43A1-A50B-1DD287A70EAC}" presName="compNode" presStyleCnt="0"/>
      <dgm:spPr/>
    </dgm:pt>
    <dgm:pt modelId="{26879B8E-D226-4D9E-B89A-91AB82336D49}" type="pres">
      <dgm:prSet presAssocID="{47BBD196-F049-43A1-A50B-1DD287A70EAC}" presName="bgRect" presStyleLbl="bgShp" presStyleIdx="1" presStyleCnt="3"/>
      <dgm:spPr/>
    </dgm:pt>
    <dgm:pt modelId="{694847D3-33DC-4877-A317-9A6F083BE55A}" type="pres">
      <dgm:prSet presAssocID="{47BBD196-F049-43A1-A50B-1DD287A70E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CF92EF97-28D7-44C9-ABF3-6E362638BA66}" type="pres">
      <dgm:prSet presAssocID="{47BBD196-F049-43A1-A50B-1DD287A70EAC}" presName="spaceRect" presStyleCnt="0"/>
      <dgm:spPr/>
    </dgm:pt>
    <dgm:pt modelId="{8C835317-FBCC-4827-BFCD-09D7F3331686}" type="pres">
      <dgm:prSet presAssocID="{47BBD196-F049-43A1-A50B-1DD287A70EAC}" presName="parTx" presStyleLbl="revTx" presStyleIdx="1" presStyleCnt="3">
        <dgm:presLayoutVars>
          <dgm:chMax val="0"/>
          <dgm:chPref val="0"/>
        </dgm:presLayoutVars>
      </dgm:prSet>
      <dgm:spPr/>
    </dgm:pt>
    <dgm:pt modelId="{B9D829D8-8BBD-44A1-8F20-8965AE353A76}" type="pres">
      <dgm:prSet presAssocID="{09AF69DA-DA5F-49CE-B60E-F52DF5190C35}" presName="sibTrans" presStyleCnt="0"/>
      <dgm:spPr/>
    </dgm:pt>
    <dgm:pt modelId="{98D3A3FA-8364-44C2-B898-002B5839896F}" type="pres">
      <dgm:prSet presAssocID="{609ED818-433F-441A-96A6-0E462DC2BEF6}" presName="compNode" presStyleCnt="0"/>
      <dgm:spPr/>
    </dgm:pt>
    <dgm:pt modelId="{B43E6946-87A0-4721-BDBF-1CC8B961E278}" type="pres">
      <dgm:prSet presAssocID="{609ED818-433F-441A-96A6-0E462DC2BEF6}" presName="bgRect" presStyleLbl="bgShp" presStyleIdx="2" presStyleCnt="3"/>
      <dgm:spPr/>
    </dgm:pt>
    <dgm:pt modelId="{C020BF94-D447-4EE9-B666-CED15E33720D}" type="pres">
      <dgm:prSet presAssocID="{609ED818-433F-441A-96A6-0E462DC2BE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4A4E8FF-F4B8-4486-9F89-FEF101E75869}" type="pres">
      <dgm:prSet presAssocID="{609ED818-433F-441A-96A6-0E462DC2BEF6}" presName="spaceRect" presStyleCnt="0"/>
      <dgm:spPr/>
    </dgm:pt>
    <dgm:pt modelId="{512611AF-5E45-4C8F-B65E-234700B12C88}" type="pres">
      <dgm:prSet presAssocID="{609ED818-433F-441A-96A6-0E462DC2BE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509F10-9494-4459-A48D-767F2FDF8EC2}" srcId="{F2CFC4D1-0984-4604-9655-E9CAC7F4C997}" destId="{D4E765F1-FA4C-4616-9456-07D0F069EDA4}" srcOrd="0" destOrd="0" parTransId="{6C943B92-39AD-4C1E-A0BE-F0C240BF34B0}" sibTransId="{A9D806F4-336E-417B-B383-7A783505907C}"/>
    <dgm:cxn modelId="{9F303A39-3179-4AC5-A231-86C57CE3D838}" type="presOf" srcId="{D4E765F1-FA4C-4616-9456-07D0F069EDA4}" destId="{B2004DB3-5DD7-49A3-AD2F-C89AE9A56B07}" srcOrd="0" destOrd="0" presId="urn:microsoft.com/office/officeart/2018/2/layout/IconVerticalSolidList"/>
    <dgm:cxn modelId="{C6395B56-67E5-4D53-950D-8286B72BBBC9}" type="presOf" srcId="{F2CFC4D1-0984-4604-9655-E9CAC7F4C997}" destId="{1A6A0213-E953-429E-8F09-C7872B0D450B}" srcOrd="0" destOrd="0" presId="urn:microsoft.com/office/officeart/2018/2/layout/IconVerticalSolidList"/>
    <dgm:cxn modelId="{793DE6A2-DBE1-4346-96DC-3C65A54348B6}" srcId="{F2CFC4D1-0984-4604-9655-E9CAC7F4C997}" destId="{609ED818-433F-441A-96A6-0E462DC2BEF6}" srcOrd="2" destOrd="0" parTransId="{2282D377-051B-4502-B411-4C6CFACB9FE1}" sibTransId="{0CCD4F6A-F957-4551-AAC1-D3E18713BCDE}"/>
    <dgm:cxn modelId="{D53433C7-8DD1-458E-838C-CD8B9B995661}" srcId="{F2CFC4D1-0984-4604-9655-E9CAC7F4C997}" destId="{47BBD196-F049-43A1-A50B-1DD287A70EAC}" srcOrd="1" destOrd="0" parTransId="{8B48CF2E-51EA-4F10-A345-8A5904E82BDA}" sibTransId="{09AF69DA-DA5F-49CE-B60E-F52DF5190C35}"/>
    <dgm:cxn modelId="{AE3062E7-CB94-49F9-BC9E-0C16B4D1FE66}" type="presOf" srcId="{47BBD196-F049-43A1-A50B-1DD287A70EAC}" destId="{8C835317-FBCC-4827-BFCD-09D7F3331686}" srcOrd="0" destOrd="0" presId="urn:microsoft.com/office/officeart/2018/2/layout/IconVerticalSolidList"/>
    <dgm:cxn modelId="{275ACAF1-ABBA-4D6B-B9EA-553D98716522}" type="presOf" srcId="{609ED818-433F-441A-96A6-0E462DC2BEF6}" destId="{512611AF-5E45-4C8F-B65E-234700B12C88}" srcOrd="0" destOrd="0" presId="urn:microsoft.com/office/officeart/2018/2/layout/IconVerticalSolidList"/>
    <dgm:cxn modelId="{3AE8304A-B134-4849-9C5C-4B414DE8CEC3}" type="presParOf" srcId="{1A6A0213-E953-429E-8F09-C7872B0D450B}" destId="{6AADB556-097A-46AD-82FF-2B4F78CAC3D0}" srcOrd="0" destOrd="0" presId="urn:microsoft.com/office/officeart/2018/2/layout/IconVerticalSolidList"/>
    <dgm:cxn modelId="{912EC89E-D867-4E72-BDD6-BEAE0C947295}" type="presParOf" srcId="{6AADB556-097A-46AD-82FF-2B4F78CAC3D0}" destId="{6852FEF4-BC4A-485E-8F88-098484ACEC20}" srcOrd="0" destOrd="0" presId="urn:microsoft.com/office/officeart/2018/2/layout/IconVerticalSolidList"/>
    <dgm:cxn modelId="{EE8755FF-038C-4CA4-8016-657EF2186241}" type="presParOf" srcId="{6AADB556-097A-46AD-82FF-2B4F78CAC3D0}" destId="{481F6617-DE82-457A-8463-4D516918EB90}" srcOrd="1" destOrd="0" presId="urn:microsoft.com/office/officeart/2018/2/layout/IconVerticalSolidList"/>
    <dgm:cxn modelId="{04709E1F-C7CB-4852-AE87-FFD069F216F9}" type="presParOf" srcId="{6AADB556-097A-46AD-82FF-2B4F78CAC3D0}" destId="{B39A690C-E776-4421-80F1-A99EF3D1DD5C}" srcOrd="2" destOrd="0" presId="urn:microsoft.com/office/officeart/2018/2/layout/IconVerticalSolidList"/>
    <dgm:cxn modelId="{87DA0D39-9985-42BF-95AE-2C3F76842EDC}" type="presParOf" srcId="{6AADB556-097A-46AD-82FF-2B4F78CAC3D0}" destId="{B2004DB3-5DD7-49A3-AD2F-C89AE9A56B07}" srcOrd="3" destOrd="0" presId="urn:microsoft.com/office/officeart/2018/2/layout/IconVerticalSolidList"/>
    <dgm:cxn modelId="{61AD21F1-4357-41EF-A1DF-37A18442A5E3}" type="presParOf" srcId="{1A6A0213-E953-429E-8F09-C7872B0D450B}" destId="{F8506350-15F1-4C00-8978-0E1A95689793}" srcOrd="1" destOrd="0" presId="urn:microsoft.com/office/officeart/2018/2/layout/IconVerticalSolidList"/>
    <dgm:cxn modelId="{BBE3DF41-6A94-453E-BAE5-47AA2D0D805D}" type="presParOf" srcId="{1A6A0213-E953-429E-8F09-C7872B0D450B}" destId="{C881F305-3D85-47C3-8280-7EF86AF2784B}" srcOrd="2" destOrd="0" presId="urn:microsoft.com/office/officeart/2018/2/layout/IconVerticalSolidList"/>
    <dgm:cxn modelId="{E6F91A94-35D9-494F-B1E4-C56E36AC84F8}" type="presParOf" srcId="{C881F305-3D85-47C3-8280-7EF86AF2784B}" destId="{26879B8E-D226-4D9E-B89A-91AB82336D49}" srcOrd="0" destOrd="0" presId="urn:microsoft.com/office/officeart/2018/2/layout/IconVerticalSolidList"/>
    <dgm:cxn modelId="{E779CD19-763B-442A-ACB0-973F4C30BC71}" type="presParOf" srcId="{C881F305-3D85-47C3-8280-7EF86AF2784B}" destId="{694847D3-33DC-4877-A317-9A6F083BE55A}" srcOrd="1" destOrd="0" presId="urn:microsoft.com/office/officeart/2018/2/layout/IconVerticalSolidList"/>
    <dgm:cxn modelId="{D2B29214-1FEF-42D9-9E1C-2432CD837D09}" type="presParOf" srcId="{C881F305-3D85-47C3-8280-7EF86AF2784B}" destId="{CF92EF97-28D7-44C9-ABF3-6E362638BA66}" srcOrd="2" destOrd="0" presId="urn:microsoft.com/office/officeart/2018/2/layout/IconVerticalSolidList"/>
    <dgm:cxn modelId="{B8B4E8BF-8E74-464A-B9DC-563DFA6FFE43}" type="presParOf" srcId="{C881F305-3D85-47C3-8280-7EF86AF2784B}" destId="{8C835317-FBCC-4827-BFCD-09D7F3331686}" srcOrd="3" destOrd="0" presId="urn:microsoft.com/office/officeart/2018/2/layout/IconVerticalSolidList"/>
    <dgm:cxn modelId="{27ACF494-0B13-41B2-BC4B-72858986F5FC}" type="presParOf" srcId="{1A6A0213-E953-429E-8F09-C7872B0D450B}" destId="{B9D829D8-8BBD-44A1-8F20-8965AE353A76}" srcOrd="3" destOrd="0" presId="urn:microsoft.com/office/officeart/2018/2/layout/IconVerticalSolidList"/>
    <dgm:cxn modelId="{BACB1804-088A-4A53-AD69-C9C16603E587}" type="presParOf" srcId="{1A6A0213-E953-429E-8F09-C7872B0D450B}" destId="{98D3A3FA-8364-44C2-B898-002B5839896F}" srcOrd="4" destOrd="0" presId="urn:microsoft.com/office/officeart/2018/2/layout/IconVerticalSolidList"/>
    <dgm:cxn modelId="{5311E6DE-435D-4444-894D-A6DC1E07619C}" type="presParOf" srcId="{98D3A3FA-8364-44C2-B898-002B5839896F}" destId="{B43E6946-87A0-4721-BDBF-1CC8B961E278}" srcOrd="0" destOrd="0" presId="urn:microsoft.com/office/officeart/2018/2/layout/IconVerticalSolidList"/>
    <dgm:cxn modelId="{FC0AACF5-F742-4626-8393-ED7AFEC1ED96}" type="presParOf" srcId="{98D3A3FA-8364-44C2-B898-002B5839896F}" destId="{C020BF94-D447-4EE9-B666-CED15E33720D}" srcOrd="1" destOrd="0" presId="urn:microsoft.com/office/officeart/2018/2/layout/IconVerticalSolidList"/>
    <dgm:cxn modelId="{35C8F7BE-AEA0-43C7-95C1-888DA7AB109C}" type="presParOf" srcId="{98D3A3FA-8364-44C2-B898-002B5839896F}" destId="{D4A4E8FF-F4B8-4486-9F89-FEF101E75869}" srcOrd="2" destOrd="0" presId="urn:microsoft.com/office/officeart/2018/2/layout/IconVerticalSolidList"/>
    <dgm:cxn modelId="{1DED73B1-C781-456D-9FCD-B1E98A57924F}" type="presParOf" srcId="{98D3A3FA-8364-44C2-B898-002B5839896F}" destId="{512611AF-5E45-4C8F-B65E-234700B12C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A2ABB9-5AD1-4845-A39C-F82781A7E42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355160-750E-4FBF-B7AB-1D92A5EE3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understand how technology can aid commerce businesses need to understand traditional commerce.</a:t>
          </a:r>
        </a:p>
      </dgm:t>
    </dgm:pt>
    <dgm:pt modelId="{94025A44-B4D1-4B75-A85A-DA2FAA5E6346}" type="parTrans" cxnId="{320D40D5-B482-46F7-B519-66370B9039C1}">
      <dgm:prSet/>
      <dgm:spPr/>
      <dgm:t>
        <a:bodyPr/>
        <a:lstStyle/>
        <a:p>
          <a:endParaRPr lang="en-US"/>
        </a:p>
      </dgm:t>
    </dgm:pt>
    <dgm:pt modelId="{2CC90092-C147-4B77-8F49-FF084F0927F3}" type="sibTrans" cxnId="{320D40D5-B482-46F7-B519-66370B9039C1}">
      <dgm:prSet/>
      <dgm:spPr/>
      <dgm:t>
        <a:bodyPr/>
        <a:lstStyle/>
        <a:p>
          <a:endParaRPr lang="en-US"/>
        </a:p>
      </dgm:t>
    </dgm:pt>
    <dgm:pt modelId="{31EDB1B1-150C-4B97-A4E3-40D35237EA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we have identified what activities are involved in traditional commerce, we can consider how technology can improve them.</a:t>
          </a:r>
        </a:p>
      </dgm:t>
    </dgm:pt>
    <dgm:pt modelId="{891EB50C-3C0B-4F33-A43F-65A6E22439DF}" type="parTrans" cxnId="{E6F33DC1-5A0B-4003-B079-C9CD61512098}">
      <dgm:prSet/>
      <dgm:spPr/>
      <dgm:t>
        <a:bodyPr/>
        <a:lstStyle/>
        <a:p>
          <a:endParaRPr lang="en-US"/>
        </a:p>
      </dgm:t>
    </dgm:pt>
    <dgm:pt modelId="{43ED9AC4-1324-4E1F-9F4E-5851D9E81100}" type="sibTrans" cxnId="{E6F33DC1-5A0B-4003-B079-C9CD61512098}">
      <dgm:prSet/>
      <dgm:spPr/>
      <dgm:t>
        <a:bodyPr/>
        <a:lstStyle/>
        <a:p>
          <a:endParaRPr lang="en-US"/>
        </a:p>
      </dgm:t>
    </dgm:pt>
    <dgm:pt modelId="{D79761B7-3D88-4550-9983-F605C0E5AF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Note that technology does not always improve commerce.  Knowing when technology will NOT help is also useful.</a:t>
          </a:r>
        </a:p>
      </dgm:t>
    </dgm:pt>
    <dgm:pt modelId="{35728F44-2610-4D04-AB97-52ABAA98B5BA}" type="parTrans" cxnId="{D15E3E23-2F67-49EB-A06D-9D88E0983E46}">
      <dgm:prSet/>
      <dgm:spPr/>
      <dgm:t>
        <a:bodyPr/>
        <a:lstStyle/>
        <a:p>
          <a:endParaRPr lang="en-US"/>
        </a:p>
      </dgm:t>
    </dgm:pt>
    <dgm:pt modelId="{98FA9343-5F44-4E43-BDB2-ABC7FAE1EEFD}" type="sibTrans" cxnId="{D15E3E23-2F67-49EB-A06D-9D88E0983E46}">
      <dgm:prSet/>
      <dgm:spPr/>
      <dgm:t>
        <a:bodyPr/>
        <a:lstStyle/>
        <a:p>
          <a:endParaRPr lang="en-US"/>
        </a:p>
      </dgm:t>
    </dgm:pt>
    <dgm:pt modelId="{7E79B740-C0DA-47C6-8270-B56851EBBBB0}" type="pres">
      <dgm:prSet presAssocID="{A2A2ABB9-5AD1-4845-A39C-F82781A7E420}" presName="root" presStyleCnt="0">
        <dgm:presLayoutVars>
          <dgm:dir/>
          <dgm:resizeHandles val="exact"/>
        </dgm:presLayoutVars>
      </dgm:prSet>
      <dgm:spPr/>
    </dgm:pt>
    <dgm:pt modelId="{2CBD628A-1EDB-4DE6-AE45-7C741903CD7E}" type="pres">
      <dgm:prSet presAssocID="{5F355160-750E-4FBF-B7AB-1D92A5EE367F}" presName="compNode" presStyleCnt="0"/>
      <dgm:spPr/>
    </dgm:pt>
    <dgm:pt modelId="{06358E06-D193-4C68-B1B6-7A9E7F810A2C}" type="pres">
      <dgm:prSet presAssocID="{5F355160-750E-4FBF-B7AB-1D92A5EE367F}" presName="bgRect" presStyleLbl="bgShp" presStyleIdx="0" presStyleCnt="3"/>
      <dgm:spPr/>
    </dgm:pt>
    <dgm:pt modelId="{2AF0D4CC-E58D-40BC-933C-4A35949B49D4}" type="pres">
      <dgm:prSet presAssocID="{5F355160-750E-4FBF-B7AB-1D92A5EE36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und with solid fill"/>
        </a:ext>
      </dgm:extLst>
    </dgm:pt>
    <dgm:pt modelId="{86DA397B-5B21-4D9F-B5CA-DECDE3FF3404}" type="pres">
      <dgm:prSet presAssocID="{5F355160-750E-4FBF-B7AB-1D92A5EE367F}" presName="spaceRect" presStyleCnt="0"/>
      <dgm:spPr/>
    </dgm:pt>
    <dgm:pt modelId="{6488BDF0-B700-4079-BC8A-8092E67DC101}" type="pres">
      <dgm:prSet presAssocID="{5F355160-750E-4FBF-B7AB-1D92A5EE367F}" presName="parTx" presStyleLbl="revTx" presStyleIdx="0" presStyleCnt="3">
        <dgm:presLayoutVars>
          <dgm:chMax val="0"/>
          <dgm:chPref val="0"/>
        </dgm:presLayoutVars>
      </dgm:prSet>
      <dgm:spPr/>
    </dgm:pt>
    <dgm:pt modelId="{D23D536D-F957-4A5E-8E4C-2DF25A46CF60}" type="pres">
      <dgm:prSet presAssocID="{2CC90092-C147-4B77-8F49-FF084F0927F3}" presName="sibTrans" presStyleCnt="0"/>
      <dgm:spPr/>
    </dgm:pt>
    <dgm:pt modelId="{540AC83A-3EC3-40B4-A1FD-B4FA4B10713C}" type="pres">
      <dgm:prSet presAssocID="{31EDB1B1-150C-4B97-A4E3-40D35237EA5A}" presName="compNode" presStyleCnt="0"/>
      <dgm:spPr/>
    </dgm:pt>
    <dgm:pt modelId="{56121B8F-A5CC-49B3-A13E-FE94B639A6BF}" type="pres">
      <dgm:prSet presAssocID="{31EDB1B1-150C-4B97-A4E3-40D35237EA5A}" presName="bgRect" presStyleLbl="bgShp" presStyleIdx="1" presStyleCnt="3"/>
      <dgm:spPr/>
    </dgm:pt>
    <dgm:pt modelId="{74E1AB68-FCDE-4C5D-8C32-6507956EAE9C}" type="pres">
      <dgm:prSet presAssocID="{31EDB1B1-150C-4B97-A4E3-40D35237EA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DF6C51B2-3E26-424A-91F5-AB5E92F12C83}" type="pres">
      <dgm:prSet presAssocID="{31EDB1B1-150C-4B97-A4E3-40D35237EA5A}" presName="spaceRect" presStyleCnt="0"/>
      <dgm:spPr/>
    </dgm:pt>
    <dgm:pt modelId="{AF11AFC9-67F6-4F28-BA93-76C4F0199B25}" type="pres">
      <dgm:prSet presAssocID="{31EDB1B1-150C-4B97-A4E3-40D35237EA5A}" presName="parTx" presStyleLbl="revTx" presStyleIdx="1" presStyleCnt="3">
        <dgm:presLayoutVars>
          <dgm:chMax val="0"/>
          <dgm:chPref val="0"/>
        </dgm:presLayoutVars>
      </dgm:prSet>
      <dgm:spPr/>
    </dgm:pt>
    <dgm:pt modelId="{798C6E5C-E555-4D9D-83AE-0D54008DB1C5}" type="pres">
      <dgm:prSet presAssocID="{43ED9AC4-1324-4E1F-9F4E-5851D9E81100}" presName="sibTrans" presStyleCnt="0"/>
      <dgm:spPr/>
    </dgm:pt>
    <dgm:pt modelId="{23842414-AA0D-43FA-ABA3-03122C387E48}" type="pres">
      <dgm:prSet presAssocID="{D79761B7-3D88-4550-9983-F605C0E5AFCB}" presName="compNode" presStyleCnt="0"/>
      <dgm:spPr/>
    </dgm:pt>
    <dgm:pt modelId="{30D4C6F8-5672-464C-A8FF-8B3A326D9234}" type="pres">
      <dgm:prSet presAssocID="{D79761B7-3D88-4550-9983-F605C0E5AFCB}" presName="bgRect" presStyleLbl="bgShp" presStyleIdx="2" presStyleCnt="3"/>
      <dgm:spPr/>
    </dgm:pt>
    <dgm:pt modelId="{7C4CC6AD-5881-4953-AE17-07E47BD77FDB}" type="pres">
      <dgm:prSet presAssocID="{D79761B7-3D88-4550-9983-F605C0E5AF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AD558827-53DF-4524-B548-808258D4022A}" type="pres">
      <dgm:prSet presAssocID="{D79761B7-3D88-4550-9983-F605C0E5AFCB}" presName="spaceRect" presStyleCnt="0"/>
      <dgm:spPr/>
    </dgm:pt>
    <dgm:pt modelId="{E4A3BC98-8F10-4FEA-9440-D8349803F2F5}" type="pres">
      <dgm:prSet presAssocID="{D79761B7-3D88-4550-9983-F605C0E5AF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5E3E23-2F67-49EB-A06D-9D88E0983E46}" srcId="{A2A2ABB9-5AD1-4845-A39C-F82781A7E420}" destId="{D79761B7-3D88-4550-9983-F605C0E5AFCB}" srcOrd="2" destOrd="0" parTransId="{35728F44-2610-4D04-AB97-52ABAA98B5BA}" sibTransId="{98FA9343-5F44-4E43-BDB2-ABC7FAE1EEFD}"/>
    <dgm:cxn modelId="{AE993231-5F9A-4270-A2A7-DCD38C784B5E}" type="presOf" srcId="{A2A2ABB9-5AD1-4845-A39C-F82781A7E420}" destId="{7E79B740-C0DA-47C6-8270-B56851EBBBB0}" srcOrd="0" destOrd="0" presId="urn:microsoft.com/office/officeart/2018/2/layout/IconVerticalSolidList"/>
    <dgm:cxn modelId="{68619F32-5D98-4485-A405-EF45D4C2A44A}" type="presOf" srcId="{5F355160-750E-4FBF-B7AB-1D92A5EE367F}" destId="{6488BDF0-B700-4079-BC8A-8092E67DC101}" srcOrd="0" destOrd="0" presId="urn:microsoft.com/office/officeart/2018/2/layout/IconVerticalSolidList"/>
    <dgm:cxn modelId="{0CD81556-5AAC-4C84-91EB-614A5299A186}" type="presOf" srcId="{31EDB1B1-150C-4B97-A4E3-40D35237EA5A}" destId="{AF11AFC9-67F6-4F28-BA93-76C4F0199B25}" srcOrd="0" destOrd="0" presId="urn:microsoft.com/office/officeart/2018/2/layout/IconVerticalSolidList"/>
    <dgm:cxn modelId="{7442E99F-D0DB-4522-BAC9-5C8D42D6C7A8}" type="presOf" srcId="{D79761B7-3D88-4550-9983-F605C0E5AFCB}" destId="{E4A3BC98-8F10-4FEA-9440-D8349803F2F5}" srcOrd="0" destOrd="0" presId="urn:microsoft.com/office/officeart/2018/2/layout/IconVerticalSolidList"/>
    <dgm:cxn modelId="{E6F33DC1-5A0B-4003-B079-C9CD61512098}" srcId="{A2A2ABB9-5AD1-4845-A39C-F82781A7E420}" destId="{31EDB1B1-150C-4B97-A4E3-40D35237EA5A}" srcOrd="1" destOrd="0" parTransId="{891EB50C-3C0B-4F33-A43F-65A6E22439DF}" sibTransId="{43ED9AC4-1324-4E1F-9F4E-5851D9E81100}"/>
    <dgm:cxn modelId="{320D40D5-B482-46F7-B519-66370B9039C1}" srcId="{A2A2ABB9-5AD1-4845-A39C-F82781A7E420}" destId="{5F355160-750E-4FBF-B7AB-1D92A5EE367F}" srcOrd="0" destOrd="0" parTransId="{94025A44-B4D1-4B75-A85A-DA2FAA5E6346}" sibTransId="{2CC90092-C147-4B77-8F49-FF084F0927F3}"/>
    <dgm:cxn modelId="{CBFD46DA-13D5-47F6-A0E8-F617314FD595}" type="presParOf" srcId="{7E79B740-C0DA-47C6-8270-B56851EBBBB0}" destId="{2CBD628A-1EDB-4DE6-AE45-7C741903CD7E}" srcOrd="0" destOrd="0" presId="urn:microsoft.com/office/officeart/2018/2/layout/IconVerticalSolidList"/>
    <dgm:cxn modelId="{95DF26CE-B80F-4A53-8B0E-EE1D275A2B7A}" type="presParOf" srcId="{2CBD628A-1EDB-4DE6-AE45-7C741903CD7E}" destId="{06358E06-D193-4C68-B1B6-7A9E7F810A2C}" srcOrd="0" destOrd="0" presId="urn:microsoft.com/office/officeart/2018/2/layout/IconVerticalSolidList"/>
    <dgm:cxn modelId="{64CB5084-3169-417E-A4D6-8469B37172D0}" type="presParOf" srcId="{2CBD628A-1EDB-4DE6-AE45-7C741903CD7E}" destId="{2AF0D4CC-E58D-40BC-933C-4A35949B49D4}" srcOrd="1" destOrd="0" presId="urn:microsoft.com/office/officeart/2018/2/layout/IconVerticalSolidList"/>
    <dgm:cxn modelId="{3F4403D6-F158-439B-A1D5-65C50543350E}" type="presParOf" srcId="{2CBD628A-1EDB-4DE6-AE45-7C741903CD7E}" destId="{86DA397B-5B21-4D9F-B5CA-DECDE3FF3404}" srcOrd="2" destOrd="0" presId="urn:microsoft.com/office/officeart/2018/2/layout/IconVerticalSolidList"/>
    <dgm:cxn modelId="{567D418A-D68B-4B57-BD77-30516B7960E1}" type="presParOf" srcId="{2CBD628A-1EDB-4DE6-AE45-7C741903CD7E}" destId="{6488BDF0-B700-4079-BC8A-8092E67DC101}" srcOrd="3" destOrd="0" presId="urn:microsoft.com/office/officeart/2018/2/layout/IconVerticalSolidList"/>
    <dgm:cxn modelId="{2DCD73D0-2BF5-4091-A71F-6813ABC20F35}" type="presParOf" srcId="{7E79B740-C0DA-47C6-8270-B56851EBBBB0}" destId="{D23D536D-F957-4A5E-8E4C-2DF25A46CF60}" srcOrd="1" destOrd="0" presId="urn:microsoft.com/office/officeart/2018/2/layout/IconVerticalSolidList"/>
    <dgm:cxn modelId="{8AD47AA5-A096-4295-BC21-B71744AC310A}" type="presParOf" srcId="{7E79B740-C0DA-47C6-8270-B56851EBBBB0}" destId="{540AC83A-3EC3-40B4-A1FD-B4FA4B10713C}" srcOrd="2" destOrd="0" presId="urn:microsoft.com/office/officeart/2018/2/layout/IconVerticalSolidList"/>
    <dgm:cxn modelId="{46663BEC-6B13-49C9-897C-D3AFBAA22C01}" type="presParOf" srcId="{540AC83A-3EC3-40B4-A1FD-B4FA4B10713C}" destId="{56121B8F-A5CC-49B3-A13E-FE94B639A6BF}" srcOrd="0" destOrd="0" presId="urn:microsoft.com/office/officeart/2018/2/layout/IconVerticalSolidList"/>
    <dgm:cxn modelId="{59FB39D8-AEC7-419A-83E5-42F4F5E5C026}" type="presParOf" srcId="{540AC83A-3EC3-40B4-A1FD-B4FA4B10713C}" destId="{74E1AB68-FCDE-4C5D-8C32-6507956EAE9C}" srcOrd="1" destOrd="0" presId="urn:microsoft.com/office/officeart/2018/2/layout/IconVerticalSolidList"/>
    <dgm:cxn modelId="{1455ED4F-B7C6-4BD2-8B18-AF32AB0718B1}" type="presParOf" srcId="{540AC83A-3EC3-40B4-A1FD-B4FA4B10713C}" destId="{DF6C51B2-3E26-424A-91F5-AB5E92F12C83}" srcOrd="2" destOrd="0" presId="urn:microsoft.com/office/officeart/2018/2/layout/IconVerticalSolidList"/>
    <dgm:cxn modelId="{5FBDCC8B-6B12-45EF-9407-8531DA37FA7E}" type="presParOf" srcId="{540AC83A-3EC3-40B4-A1FD-B4FA4B10713C}" destId="{AF11AFC9-67F6-4F28-BA93-76C4F0199B25}" srcOrd="3" destOrd="0" presId="urn:microsoft.com/office/officeart/2018/2/layout/IconVerticalSolidList"/>
    <dgm:cxn modelId="{A4DFD68D-EF57-484D-A82B-4E4C7DFA0BA4}" type="presParOf" srcId="{7E79B740-C0DA-47C6-8270-B56851EBBBB0}" destId="{798C6E5C-E555-4D9D-83AE-0D54008DB1C5}" srcOrd="3" destOrd="0" presId="urn:microsoft.com/office/officeart/2018/2/layout/IconVerticalSolidList"/>
    <dgm:cxn modelId="{CAC97426-A474-4148-834A-50E571986BF6}" type="presParOf" srcId="{7E79B740-C0DA-47C6-8270-B56851EBBBB0}" destId="{23842414-AA0D-43FA-ABA3-03122C387E48}" srcOrd="4" destOrd="0" presId="urn:microsoft.com/office/officeart/2018/2/layout/IconVerticalSolidList"/>
    <dgm:cxn modelId="{A329A45A-2B33-4687-93CB-7D355D352F87}" type="presParOf" srcId="{23842414-AA0D-43FA-ABA3-03122C387E48}" destId="{30D4C6F8-5672-464C-A8FF-8B3A326D9234}" srcOrd="0" destOrd="0" presId="urn:microsoft.com/office/officeart/2018/2/layout/IconVerticalSolidList"/>
    <dgm:cxn modelId="{8F19B5B3-DDE9-4DBB-A18D-3FCB98A91733}" type="presParOf" srcId="{23842414-AA0D-43FA-ABA3-03122C387E48}" destId="{7C4CC6AD-5881-4953-AE17-07E47BD77FDB}" srcOrd="1" destOrd="0" presId="urn:microsoft.com/office/officeart/2018/2/layout/IconVerticalSolidList"/>
    <dgm:cxn modelId="{1D9FD31B-D00C-49E3-A3E6-295542D11594}" type="presParOf" srcId="{23842414-AA0D-43FA-ABA3-03122C387E48}" destId="{AD558827-53DF-4524-B548-808258D4022A}" srcOrd="2" destOrd="0" presId="urn:microsoft.com/office/officeart/2018/2/layout/IconVerticalSolidList"/>
    <dgm:cxn modelId="{A32EB3B6-DA5E-41E1-978C-907073AC93BC}" type="presParOf" srcId="{23842414-AA0D-43FA-ABA3-03122C387E48}" destId="{E4A3BC98-8F10-4FEA-9440-D8349803F2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DE7E2-0F91-42FD-8632-53B5A84ED18D}" type="doc">
      <dgm:prSet loTypeId="urn:microsoft.com/office/officeart/2018/2/layout/IconVerticalSolidList" loCatId="icon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8847B96-CA05-4E22-A29D-741BE6053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important to identify which business processes can be streamlined using e-commerce technologies.</a:t>
          </a:r>
        </a:p>
      </dgm:t>
    </dgm:pt>
    <dgm:pt modelId="{526D51E4-32D8-4BF7-8AAD-D509897356C2}" type="parTrans" cxnId="{CC32B82F-25F1-4845-93A1-59B98100A4E8}">
      <dgm:prSet/>
      <dgm:spPr/>
      <dgm:t>
        <a:bodyPr/>
        <a:lstStyle/>
        <a:p>
          <a:endParaRPr lang="en-US"/>
        </a:p>
      </dgm:t>
    </dgm:pt>
    <dgm:pt modelId="{C7EA5E6C-3831-4CF3-B505-120A3D3F32FB}" type="sibTrans" cxnId="{CC32B82F-25F1-4845-93A1-59B98100A4E8}">
      <dgm:prSet/>
      <dgm:spPr/>
      <dgm:t>
        <a:bodyPr/>
        <a:lstStyle/>
        <a:p>
          <a:endParaRPr lang="en-US"/>
        </a:p>
      </dgm:t>
    </dgm:pt>
    <dgm:pt modelId="{1F18C8F3-022A-4284-921B-8678B07C93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equally important to realise that some processes make effective use of traditional commerce and cannot be improved upon using technology.</a:t>
          </a:r>
        </a:p>
      </dgm:t>
    </dgm:pt>
    <dgm:pt modelId="{5DE649A0-6ED3-44C8-8AAE-462A4B07C3CE}" type="parTrans" cxnId="{36DE8363-2430-4E29-9911-AEFD97E1AD96}">
      <dgm:prSet/>
      <dgm:spPr/>
      <dgm:t>
        <a:bodyPr/>
        <a:lstStyle/>
        <a:p>
          <a:endParaRPr lang="en-US"/>
        </a:p>
      </dgm:t>
    </dgm:pt>
    <dgm:pt modelId="{70AAA4DF-B6DC-40A6-B271-4981694267D5}" type="sibTrans" cxnId="{36DE8363-2430-4E29-9911-AEFD97E1AD96}">
      <dgm:prSet/>
      <dgm:spPr/>
      <dgm:t>
        <a:bodyPr/>
        <a:lstStyle/>
        <a:p>
          <a:endParaRPr lang="en-US"/>
        </a:p>
      </dgm:t>
    </dgm:pt>
    <dgm:pt modelId="{D8329D06-07F1-4A07-A16E-1E08E9155D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Technology is not a solution for all processes. Using it when it is not necessary or helpful can be a costly mistake.</a:t>
          </a:r>
        </a:p>
      </dgm:t>
    </dgm:pt>
    <dgm:pt modelId="{1C92A6C3-8C16-48A9-A41B-557756ABF0DB}" type="parTrans" cxnId="{7B32641C-8393-4BD8-B43F-BEDD4FC0C6B4}">
      <dgm:prSet/>
      <dgm:spPr/>
      <dgm:t>
        <a:bodyPr/>
        <a:lstStyle/>
        <a:p>
          <a:endParaRPr lang="en-US"/>
        </a:p>
      </dgm:t>
    </dgm:pt>
    <dgm:pt modelId="{5E8F71BF-085A-4577-9289-7B57DDE1869C}" type="sibTrans" cxnId="{7B32641C-8393-4BD8-B43F-BEDD4FC0C6B4}">
      <dgm:prSet/>
      <dgm:spPr/>
      <dgm:t>
        <a:bodyPr/>
        <a:lstStyle/>
        <a:p>
          <a:endParaRPr lang="en-US"/>
        </a:p>
      </dgm:t>
    </dgm:pt>
    <dgm:pt modelId="{5C1925AB-1873-415C-A0E4-31A6DAB6A84C}" type="pres">
      <dgm:prSet presAssocID="{A26DE7E2-0F91-42FD-8632-53B5A84ED18D}" presName="root" presStyleCnt="0">
        <dgm:presLayoutVars>
          <dgm:dir/>
          <dgm:resizeHandles val="exact"/>
        </dgm:presLayoutVars>
      </dgm:prSet>
      <dgm:spPr/>
    </dgm:pt>
    <dgm:pt modelId="{A4D346F4-2696-4FA3-95A2-CB342ADFB23F}" type="pres">
      <dgm:prSet presAssocID="{38847B96-CA05-4E22-A29D-741BE6053E51}" presName="compNode" presStyleCnt="0"/>
      <dgm:spPr/>
    </dgm:pt>
    <dgm:pt modelId="{A382CA2A-6997-4AA6-939D-E0F1ECCB5766}" type="pres">
      <dgm:prSet presAssocID="{38847B96-CA05-4E22-A29D-741BE6053E51}" presName="bgRect" presStyleLbl="bgShp" presStyleIdx="0" presStyleCnt="3"/>
      <dgm:spPr/>
    </dgm:pt>
    <dgm:pt modelId="{7972226A-5E59-4CC3-B0F2-E2034990A51E}" type="pres">
      <dgm:prSet presAssocID="{38847B96-CA05-4E22-A29D-741BE6053E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867C30A-6BCB-4FA7-90D2-6CE9A7171BBD}" type="pres">
      <dgm:prSet presAssocID="{38847B96-CA05-4E22-A29D-741BE6053E51}" presName="spaceRect" presStyleCnt="0"/>
      <dgm:spPr/>
    </dgm:pt>
    <dgm:pt modelId="{9078531B-2075-4399-A7FC-2E4D8689AC29}" type="pres">
      <dgm:prSet presAssocID="{38847B96-CA05-4E22-A29D-741BE6053E51}" presName="parTx" presStyleLbl="revTx" presStyleIdx="0" presStyleCnt="3" custScaleX="111847">
        <dgm:presLayoutVars>
          <dgm:chMax val="0"/>
          <dgm:chPref val="0"/>
        </dgm:presLayoutVars>
      </dgm:prSet>
      <dgm:spPr/>
    </dgm:pt>
    <dgm:pt modelId="{49934286-B817-4128-9EED-B30FCA3D8578}" type="pres">
      <dgm:prSet presAssocID="{C7EA5E6C-3831-4CF3-B505-120A3D3F32FB}" presName="sibTrans" presStyleCnt="0"/>
      <dgm:spPr/>
    </dgm:pt>
    <dgm:pt modelId="{86244089-9DFD-48F2-B929-133003D6BC1E}" type="pres">
      <dgm:prSet presAssocID="{1F18C8F3-022A-4284-921B-8678B07C9310}" presName="compNode" presStyleCnt="0"/>
      <dgm:spPr/>
    </dgm:pt>
    <dgm:pt modelId="{004393F4-77AF-4FF3-832C-BDEB757FB3DE}" type="pres">
      <dgm:prSet presAssocID="{1F18C8F3-022A-4284-921B-8678B07C9310}" presName="bgRect" presStyleLbl="bgShp" presStyleIdx="1" presStyleCnt="3"/>
      <dgm:spPr/>
    </dgm:pt>
    <dgm:pt modelId="{2FFC7AFD-D502-4F2A-AF83-C6DD6A12CFB7}" type="pres">
      <dgm:prSet presAssocID="{1F18C8F3-022A-4284-921B-8678B07C93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32118A9-AC41-4EF6-B791-4720526898D6}" type="pres">
      <dgm:prSet presAssocID="{1F18C8F3-022A-4284-921B-8678B07C9310}" presName="spaceRect" presStyleCnt="0"/>
      <dgm:spPr/>
    </dgm:pt>
    <dgm:pt modelId="{F4DAB572-59A9-4964-B055-57A296C524E5}" type="pres">
      <dgm:prSet presAssocID="{1F18C8F3-022A-4284-921B-8678B07C9310}" presName="parTx" presStyleLbl="revTx" presStyleIdx="1" presStyleCnt="3" custScaleX="110451">
        <dgm:presLayoutVars>
          <dgm:chMax val="0"/>
          <dgm:chPref val="0"/>
        </dgm:presLayoutVars>
      </dgm:prSet>
      <dgm:spPr/>
    </dgm:pt>
    <dgm:pt modelId="{19CAABE6-299A-4392-9EFA-374DEA31FE1E}" type="pres">
      <dgm:prSet presAssocID="{70AAA4DF-B6DC-40A6-B271-4981694267D5}" presName="sibTrans" presStyleCnt="0"/>
      <dgm:spPr/>
    </dgm:pt>
    <dgm:pt modelId="{15FCF387-583C-439F-8032-A4E006D94B9F}" type="pres">
      <dgm:prSet presAssocID="{D8329D06-07F1-4A07-A16E-1E08E9155D95}" presName="compNode" presStyleCnt="0"/>
      <dgm:spPr/>
    </dgm:pt>
    <dgm:pt modelId="{FBAA5228-3743-489E-9F1E-15A05D3D7C20}" type="pres">
      <dgm:prSet presAssocID="{D8329D06-07F1-4A07-A16E-1E08E9155D95}" presName="bgRect" presStyleLbl="bgShp" presStyleIdx="2" presStyleCnt="3" custLinFactNeighborY="-7504"/>
      <dgm:spPr/>
    </dgm:pt>
    <dgm:pt modelId="{2D96DDF5-9F10-462D-8730-370E2DDB0236}" type="pres">
      <dgm:prSet presAssocID="{D8329D06-07F1-4A07-A16E-1E08E9155D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5DC1132-0511-423F-97E2-BB5E4D9E7812}" type="pres">
      <dgm:prSet presAssocID="{D8329D06-07F1-4A07-A16E-1E08E9155D95}" presName="spaceRect" presStyleCnt="0"/>
      <dgm:spPr/>
    </dgm:pt>
    <dgm:pt modelId="{EFAE983C-0BD6-449D-8B77-77CD7B361366}" type="pres">
      <dgm:prSet presAssocID="{D8329D06-07F1-4A07-A16E-1E08E9155D95}" presName="parTx" presStyleLbl="revTx" presStyleIdx="2" presStyleCnt="3" custScaleX="104334" custLinFactNeighborX="-6296" custLinFactNeighborY="-7504">
        <dgm:presLayoutVars>
          <dgm:chMax val="0"/>
          <dgm:chPref val="0"/>
        </dgm:presLayoutVars>
      </dgm:prSet>
      <dgm:spPr/>
    </dgm:pt>
  </dgm:ptLst>
  <dgm:cxnLst>
    <dgm:cxn modelId="{86FE3F0B-7E22-4AAD-8F08-7BD12AA6084A}" type="presOf" srcId="{D8329D06-07F1-4A07-A16E-1E08E9155D95}" destId="{EFAE983C-0BD6-449D-8B77-77CD7B361366}" srcOrd="0" destOrd="0" presId="urn:microsoft.com/office/officeart/2018/2/layout/IconVerticalSolidList"/>
    <dgm:cxn modelId="{CD999817-5AE0-4CC9-81A1-FAB006339006}" type="presOf" srcId="{1F18C8F3-022A-4284-921B-8678B07C9310}" destId="{F4DAB572-59A9-4964-B055-57A296C524E5}" srcOrd="0" destOrd="0" presId="urn:microsoft.com/office/officeart/2018/2/layout/IconVerticalSolidList"/>
    <dgm:cxn modelId="{7B32641C-8393-4BD8-B43F-BEDD4FC0C6B4}" srcId="{A26DE7E2-0F91-42FD-8632-53B5A84ED18D}" destId="{D8329D06-07F1-4A07-A16E-1E08E9155D95}" srcOrd="2" destOrd="0" parTransId="{1C92A6C3-8C16-48A9-A41B-557756ABF0DB}" sibTransId="{5E8F71BF-085A-4577-9289-7B57DDE1869C}"/>
    <dgm:cxn modelId="{CC32B82F-25F1-4845-93A1-59B98100A4E8}" srcId="{A26DE7E2-0F91-42FD-8632-53B5A84ED18D}" destId="{38847B96-CA05-4E22-A29D-741BE6053E51}" srcOrd="0" destOrd="0" parTransId="{526D51E4-32D8-4BF7-8AAD-D509897356C2}" sibTransId="{C7EA5E6C-3831-4CF3-B505-120A3D3F32FB}"/>
    <dgm:cxn modelId="{36DE8363-2430-4E29-9911-AEFD97E1AD96}" srcId="{A26DE7E2-0F91-42FD-8632-53B5A84ED18D}" destId="{1F18C8F3-022A-4284-921B-8678B07C9310}" srcOrd="1" destOrd="0" parTransId="{5DE649A0-6ED3-44C8-8AAE-462A4B07C3CE}" sibTransId="{70AAA4DF-B6DC-40A6-B271-4981694267D5}"/>
    <dgm:cxn modelId="{37DC7655-CCB4-4442-BB9B-CD9C795E573D}" type="presOf" srcId="{38847B96-CA05-4E22-A29D-741BE6053E51}" destId="{9078531B-2075-4399-A7FC-2E4D8689AC29}" srcOrd="0" destOrd="0" presId="urn:microsoft.com/office/officeart/2018/2/layout/IconVerticalSolidList"/>
    <dgm:cxn modelId="{5E44E094-0A7E-4C53-A323-8690B3B5389D}" type="presOf" srcId="{A26DE7E2-0F91-42FD-8632-53B5A84ED18D}" destId="{5C1925AB-1873-415C-A0E4-31A6DAB6A84C}" srcOrd="0" destOrd="0" presId="urn:microsoft.com/office/officeart/2018/2/layout/IconVerticalSolidList"/>
    <dgm:cxn modelId="{9A16345F-E084-4C6E-92CE-4CA98BE162E4}" type="presParOf" srcId="{5C1925AB-1873-415C-A0E4-31A6DAB6A84C}" destId="{A4D346F4-2696-4FA3-95A2-CB342ADFB23F}" srcOrd="0" destOrd="0" presId="urn:microsoft.com/office/officeart/2018/2/layout/IconVerticalSolidList"/>
    <dgm:cxn modelId="{FDD731C0-1C17-4A10-A424-438D614BF619}" type="presParOf" srcId="{A4D346F4-2696-4FA3-95A2-CB342ADFB23F}" destId="{A382CA2A-6997-4AA6-939D-E0F1ECCB5766}" srcOrd="0" destOrd="0" presId="urn:microsoft.com/office/officeart/2018/2/layout/IconVerticalSolidList"/>
    <dgm:cxn modelId="{C1F28B96-D1D7-4E8C-A13F-A2302D9CBC1F}" type="presParOf" srcId="{A4D346F4-2696-4FA3-95A2-CB342ADFB23F}" destId="{7972226A-5E59-4CC3-B0F2-E2034990A51E}" srcOrd="1" destOrd="0" presId="urn:microsoft.com/office/officeart/2018/2/layout/IconVerticalSolidList"/>
    <dgm:cxn modelId="{2E744177-23EC-4128-A81C-1A75B612BD26}" type="presParOf" srcId="{A4D346F4-2696-4FA3-95A2-CB342ADFB23F}" destId="{8867C30A-6BCB-4FA7-90D2-6CE9A7171BBD}" srcOrd="2" destOrd="0" presId="urn:microsoft.com/office/officeart/2018/2/layout/IconVerticalSolidList"/>
    <dgm:cxn modelId="{ECC8E159-81E2-4529-A6EF-A95ED54DE1E8}" type="presParOf" srcId="{A4D346F4-2696-4FA3-95A2-CB342ADFB23F}" destId="{9078531B-2075-4399-A7FC-2E4D8689AC29}" srcOrd="3" destOrd="0" presId="urn:microsoft.com/office/officeart/2018/2/layout/IconVerticalSolidList"/>
    <dgm:cxn modelId="{1217A274-68C2-4F73-A0DA-3C30EE030BE6}" type="presParOf" srcId="{5C1925AB-1873-415C-A0E4-31A6DAB6A84C}" destId="{49934286-B817-4128-9EED-B30FCA3D8578}" srcOrd="1" destOrd="0" presId="urn:microsoft.com/office/officeart/2018/2/layout/IconVerticalSolidList"/>
    <dgm:cxn modelId="{D7F17CDB-B41D-4C0D-8BD6-270F2FC66FF4}" type="presParOf" srcId="{5C1925AB-1873-415C-A0E4-31A6DAB6A84C}" destId="{86244089-9DFD-48F2-B929-133003D6BC1E}" srcOrd="2" destOrd="0" presId="urn:microsoft.com/office/officeart/2018/2/layout/IconVerticalSolidList"/>
    <dgm:cxn modelId="{C21D289B-A58C-4232-8973-9658606C3CCE}" type="presParOf" srcId="{86244089-9DFD-48F2-B929-133003D6BC1E}" destId="{004393F4-77AF-4FF3-832C-BDEB757FB3DE}" srcOrd="0" destOrd="0" presId="urn:microsoft.com/office/officeart/2018/2/layout/IconVerticalSolidList"/>
    <dgm:cxn modelId="{F5629EA5-2E87-4560-A36B-83A23E959E35}" type="presParOf" srcId="{86244089-9DFD-48F2-B929-133003D6BC1E}" destId="{2FFC7AFD-D502-4F2A-AF83-C6DD6A12CFB7}" srcOrd="1" destOrd="0" presId="urn:microsoft.com/office/officeart/2018/2/layout/IconVerticalSolidList"/>
    <dgm:cxn modelId="{093FAEBB-2856-4C86-9F63-8959BA8F073D}" type="presParOf" srcId="{86244089-9DFD-48F2-B929-133003D6BC1E}" destId="{232118A9-AC41-4EF6-B791-4720526898D6}" srcOrd="2" destOrd="0" presId="urn:microsoft.com/office/officeart/2018/2/layout/IconVerticalSolidList"/>
    <dgm:cxn modelId="{89594130-6D98-407B-BC98-ADBC1DA96A75}" type="presParOf" srcId="{86244089-9DFD-48F2-B929-133003D6BC1E}" destId="{F4DAB572-59A9-4964-B055-57A296C524E5}" srcOrd="3" destOrd="0" presId="urn:microsoft.com/office/officeart/2018/2/layout/IconVerticalSolidList"/>
    <dgm:cxn modelId="{4B94152E-85C8-4C49-AA6D-791A6F1A3145}" type="presParOf" srcId="{5C1925AB-1873-415C-A0E4-31A6DAB6A84C}" destId="{19CAABE6-299A-4392-9EFA-374DEA31FE1E}" srcOrd="3" destOrd="0" presId="urn:microsoft.com/office/officeart/2018/2/layout/IconVerticalSolidList"/>
    <dgm:cxn modelId="{A27FB130-89FC-4520-9392-AD9416059EF3}" type="presParOf" srcId="{5C1925AB-1873-415C-A0E4-31A6DAB6A84C}" destId="{15FCF387-583C-439F-8032-A4E006D94B9F}" srcOrd="4" destOrd="0" presId="urn:microsoft.com/office/officeart/2018/2/layout/IconVerticalSolidList"/>
    <dgm:cxn modelId="{CD1A48D3-1B3D-46A9-BEBE-5A2B6803EE63}" type="presParOf" srcId="{15FCF387-583C-439F-8032-A4E006D94B9F}" destId="{FBAA5228-3743-489E-9F1E-15A05D3D7C20}" srcOrd="0" destOrd="0" presId="urn:microsoft.com/office/officeart/2018/2/layout/IconVerticalSolidList"/>
    <dgm:cxn modelId="{C39AB62C-D443-4017-B448-ED56C12BBC0A}" type="presParOf" srcId="{15FCF387-583C-439F-8032-A4E006D94B9F}" destId="{2D96DDF5-9F10-462D-8730-370E2DDB0236}" srcOrd="1" destOrd="0" presId="urn:microsoft.com/office/officeart/2018/2/layout/IconVerticalSolidList"/>
    <dgm:cxn modelId="{DFFE4A3C-057B-495C-A5C0-FF0C537F5E4F}" type="presParOf" srcId="{15FCF387-583C-439F-8032-A4E006D94B9F}" destId="{75DC1132-0511-423F-97E2-BB5E4D9E7812}" srcOrd="2" destOrd="0" presId="urn:microsoft.com/office/officeart/2018/2/layout/IconVerticalSolidList"/>
    <dgm:cxn modelId="{A30751DF-82F2-4F43-9941-F9B6DA255B06}" type="presParOf" srcId="{15FCF387-583C-439F-8032-A4E006D94B9F}" destId="{EFAE983C-0BD6-449D-8B77-77CD7B361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573F03-6523-46B2-B52B-36DA039B016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C82164D-F6D4-4469-A2EB-E9084B0DF1C0}">
      <dgm:prSet phldrT="[Text]"/>
      <dgm:spPr/>
      <dgm:t>
        <a:bodyPr/>
        <a:lstStyle/>
        <a:p>
          <a:r>
            <a:rPr lang="en-US" altLang="x-none" dirty="0"/>
            <a:t>Business processes that are well-suited for e-commerce:</a:t>
          </a:r>
          <a:endParaRPr lang="en-GB" dirty="0"/>
        </a:p>
      </dgm:t>
    </dgm:pt>
    <dgm:pt modelId="{8E4FCE45-728C-4583-B29B-C02B0B32460D}" type="parTrans" cxnId="{DB8900E4-085B-449C-91A3-3AE0F86DFDDA}">
      <dgm:prSet/>
      <dgm:spPr/>
      <dgm:t>
        <a:bodyPr/>
        <a:lstStyle/>
        <a:p>
          <a:endParaRPr lang="en-GB" sz="4400"/>
        </a:p>
      </dgm:t>
    </dgm:pt>
    <dgm:pt modelId="{81AE54B3-8D72-446E-B08D-7FEE3316A60A}" type="sibTrans" cxnId="{DB8900E4-085B-449C-91A3-3AE0F86DFDDA}">
      <dgm:prSet/>
      <dgm:spPr/>
      <dgm:t>
        <a:bodyPr/>
        <a:lstStyle/>
        <a:p>
          <a:endParaRPr lang="en-GB"/>
        </a:p>
      </dgm:t>
    </dgm:pt>
    <dgm:pt modelId="{563A5E62-CF69-4CBD-A2CF-A3B9C8480514}">
      <dgm:prSet phldrT="[Text]"/>
      <dgm:spPr>
        <a:solidFill>
          <a:srgbClr val="557C6F"/>
        </a:solidFill>
      </dgm:spPr>
      <dgm:t>
        <a:bodyPr/>
        <a:lstStyle/>
        <a:p>
          <a:r>
            <a:rPr lang="en-US" altLang="x-none" dirty="0"/>
            <a:t>The business products and services that are ideal to e-commerce</a:t>
          </a:r>
          <a:endParaRPr lang="en-GB" dirty="0"/>
        </a:p>
      </dgm:t>
    </dgm:pt>
    <dgm:pt modelId="{24A5A685-D810-433F-9A36-2EF583A4E759}" type="parTrans" cxnId="{B2870B0A-18E7-4CE3-B01E-83EA735FDBE7}">
      <dgm:prSet/>
      <dgm:spPr/>
      <dgm:t>
        <a:bodyPr/>
        <a:lstStyle/>
        <a:p>
          <a:endParaRPr lang="en-GB" sz="4400"/>
        </a:p>
      </dgm:t>
    </dgm:pt>
    <dgm:pt modelId="{BED695B6-19B1-476F-913A-68305741145B}" type="sibTrans" cxnId="{B2870B0A-18E7-4CE3-B01E-83EA735FDBE7}">
      <dgm:prSet/>
      <dgm:spPr/>
      <dgm:t>
        <a:bodyPr/>
        <a:lstStyle/>
        <a:p>
          <a:endParaRPr lang="en-GB"/>
        </a:p>
      </dgm:t>
    </dgm:pt>
    <dgm:pt modelId="{85FE77F3-37A5-47CC-B32C-AC41ACFFCB40}">
      <dgm:prSet/>
      <dgm:spPr/>
      <dgm:t>
        <a:bodyPr/>
        <a:lstStyle/>
        <a:p>
          <a:r>
            <a:rPr lang="en-US" altLang="x-none"/>
            <a:t>Online delivery of software.</a:t>
          </a:r>
        </a:p>
      </dgm:t>
    </dgm:pt>
    <dgm:pt modelId="{D2AB677B-07D3-43C6-A097-DC8C8ABC33C5}" type="parTrans" cxnId="{8DD7BDD1-E6DB-409C-A05C-1287B02B4282}">
      <dgm:prSet/>
      <dgm:spPr/>
      <dgm:t>
        <a:bodyPr/>
        <a:lstStyle/>
        <a:p>
          <a:endParaRPr lang="en-GB" sz="4400"/>
        </a:p>
      </dgm:t>
    </dgm:pt>
    <dgm:pt modelId="{58D6644E-7C6A-428D-8D14-39F70CECF67C}" type="sibTrans" cxnId="{8DD7BDD1-E6DB-409C-A05C-1287B02B4282}">
      <dgm:prSet/>
      <dgm:spPr/>
      <dgm:t>
        <a:bodyPr/>
        <a:lstStyle/>
        <a:p>
          <a:endParaRPr lang="en-GB"/>
        </a:p>
      </dgm:t>
    </dgm:pt>
    <dgm:pt modelId="{D0F1EBD1-13BF-4089-8D3B-8D9FEBB09A91}">
      <dgm:prSet/>
      <dgm:spPr/>
      <dgm:t>
        <a:bodyPr/>
        <a:lstStyle/>
        <a:p>
          <a:r>
            <a:rPr lang="en-US" altLang="x-none"/>
            <a:t>Advertising and promotion of travel services</a:t>
          </a:r>
        </a:p>
      </dgm:t>
    </dgm:pt>
    <dgm:pt modelId="{2DA65943-7321-46A2-856A-82C666BC9389}" type="parTrans" cxnId="{15E2C9EF-63D2-452B-AEB1-361CC3E259AB}">
      <dgm:prSet/>
      <dgm:spPr/>
      <dgm:t>
        <a:bodyPr/>
        <a:lstStyle/>
        <a:p>
          <a:endParaRPr lang="en-GB" sz="4400"/>
        </a:p>
      </dgm:t>
    </dgm:pt>
    <dgm:pt modelId="{5D36B07E-B16F-4AD2-A837-05C3B0F246FA}" type="sibTrans" cxnId="{15E2C9EF-63D2-452B-AEB1-361CC3E259AB}">
      <dgm:prSet/>
      <dgm:spPr/>
      <dgm:t>
        <a:bodyPr/>
        <a:lstStyle/>
        <a:p>
          <a:endParaRPr lang="en-GB"/>
        </a:p>
      </dgm:t>
    </dgm:pt>
    <dgm:pt modelId="{67276ACB-F810-4757-A06C-AA5C862B5CEF}">
      <dgm:prSet/>
      <dgm:spPr/>
      <dgm:t>
        <a:bodyPr/>
        <a:lstStyle/>
        <a:p>
          <a:r>
            <a:rPr lang="en-US" altLang="x-none"/>
            <a:t>Online tracking of shipments.</a:t>
          </a:r>
        </a:p>
      </dgm:t>
    </dgm:pt>
    <dgm:pt modelId="{92A3F454-EE3D-4253-BB76-62C4952A56A7}" type="parTrans" cxnId="{A0E44147-B0D7-4522-959F-172ED6350512}">
      <dgm:prSet/>
      <dgm:spPr/>
      <dgm:t>
        <a:bodyPr/>
        <a:lstStyle/>
        <a:p>
          <a:endParaRPr lang="en-GB" sz="4400"/>
        </a:p>
      </dgm:t>
    </dgm:pt>
    <dgm:pt modelId="{78A40525-578F-4CF7-9639-9F2773A9E67E}" type="sibTrans" cxnId="{A0E44147-B0D7-4522-959F-172ED6350512}">
      <dgm:prSet/>
      <dgm:spPr/>
      <dgm:t>
        <a:bodyPr/>
        <a:lstStyle/>
        <a:p>
          <a:endParaRPr lang="en-GB"/>
        </a:p>
      </dgm:t>
    </dgm:pt>
    <dgm:pt modelId="{63033B0B-7D77-4023-9F97-032C8E0FE0BF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x-none"/>
            <a:t>Commodity items.</a:t>
          </a:r>
          <a:endParaRPr lang="en-GB"/>
        </a:p>
      </dgm:t>
    </dgm:pt>
    <dgm:pt modelId="{F197EDD1-B150-4419-9FED-0DA024A47AE3}" type="parTrans" cxnId="{180959CB-491F-4E1A-820D-4BBA9F8563E0}">
      <dgm:prSet/>
      <dgm:spPr/>
      <dgm:t>
        <a:bodyPr/>
        <a:lstStyle/>
        <a:p>
          <a:endParaRPr lang="en-GB"/>
        </a:p>
      </dgm:t>
    </dgm:pt>
    <dgm:pt modelId="{B0D5E99E-6976-4C08-A9F6-00921BD736B9}" type="sibTrans" cxnId="{180959CB-491F-4E1A-820D-4BBA9F8563E0}">
      <dgm:prSet/>
      <dgm:spPr/>
      <dgm:t>
        <a:bodyPr/>
        <a:lstStyle/>
        <a:p>
          <a:endParaRPr lang="en-GB"/>
        </a:p>
      </dgm:t>
    </dgm:pt>
    <dgm:pt modelId="{0E9C58BA-E159-4183-B55F-BA61D9A8F3C8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x-none" dirty="0"/>
            <a:t>Product or service that has become standardised like Sale/purchase of new books and household items</a:t>
          </a:r>
          <a:endParaRPr lang="en-GB" dirty="0"/>
        </a:p>
      </dgm:t>
    </dgm:pt>
    <dgm:pt modelId="{FEC230D6-2613-4E72-A0A3-55964A10C995}" type="parTrans" cxnId="{EC0253A7-1CDC-4FB2-A713-4B82D80D08F7}">
      <dgm:prSet/>
      <dgm:spPr/>
      <dgm:t>
        <a:bodyPr/>
        <a:lstStyle/>
        <a:p>
          <a:endParaRPr lang="en-GB"/>
        </a:p>
      </dgm:t>
    </dgm:pt>
    <dgm:pt modelId="{37D210F3-A01B-493E-84FB-3F1AECD6D24E}" type="sibTrans" cxnId="{EC0253A7-1CDC-4FB2-A713-4B82D80D08F7}">
      <dgm:prSet/>
      <dgm:spPr/>
      <dgm:t>
        <a:bodyPr/>
        <a:lstStyle/>
        <a:p>
          <a:endParaRPr lang="en-GB"/>
        </a:p>
      </dgm:t>
    </dgm:pt>
    <dgm:pt modelId="{6CA75FC7-DFB2-404C-BCEF-7C5834ECF5FC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/>
            <a:t>Products or services with lower customisation.</a:t>
          </a:r>
        </a:p>
      </dgm:t>
    </dgm:pt>
    <dgm:pt modelId="{3AD873B7-5815-4328-953E-693D9FC4E52D}" type="parTrans" cxnId="{FCAC993A-34A8-4BE6-81F4-50D093818259}">
      <dgm:prSet/>
      <dgm:spPr/>
      <dgm:t>
        <a:bodyPr/>
        <a:lstStyle/>
        <a:p>
          <a:endParaRPr lang="en-GB"/>
        </a:p>
      </dgm:t>
    </dgm:pt>
    <dgm:pt modelId="{53E56090-9D5C-4E69-8C9F-2FD0CD3C97C3}" type="sibTrans" cxnId="{FCAC993A-34A8-4BE6-81F4-50D093818259}">
      <dgm:prSet/>
      <dgm:spPr/>
      <dgm:t>
        <a:bodyPr/>
        <a:lstStyle/>
        <a:p>
          <a:endParaRPr lang="en-GB"/>
        </a:p>
      </dgm:t>
    </dgm:pt>
    <dgm:pt modelId="{72E9EB4F-6B35-458C-B5B2-DEDE6B52DC27}">
      <dgm:prSet/>
      <dgm:spPr/>
      <dgm:t>
        <a:bodyPr/>
        <a:lstStyle/>
        <a:p>
          <a:r>
            <a:rPr lang="en-US" altLang="x-none" dirty="0"/>
            <a:t>Electronic payments.</a:t>
          </a:r>
        </a:p>
      </dgm:t>
    </dgm:pt>
    <dgm:pt modelId="{08C0F413-B54A-4BA8-8233-8238EC69E6A2}" type="parTrans" cxnId="{BD6302F8-F55F-4243-BA10-677FB62D66F7}">
      <dgm:prSet/>
      <dgm:spPr/>
      <dgm:t>
        <a:bodyPr/>
        <a:lstStyle/>
        <a:p>
          <a:endParaRPr lang="en-GB"/>
        </a:p>
      </dgm:t>
    </dgm:pt>
    <dgm:pt modelId="{17CD2131-4E69-418A-83F4-D96B380FA45F}" type="sibTrans" cxnId="{BD6302F8-F55F-4243-BA10-677FB62D66F7}">
      <dgm:prSet/>
      <dgm:spPr/>
      <dgm:t>
        <a:bodyPr/>
        <a:lstStyle/>
        <a:p>
          <a:endParaRPr lang="en-GB"/>
        </a:p>
      </dgm:t>
    </dgm:pt>
    <dgm:pt modelId="{B1CACEC7-39D1-4F15-AFDE-1BA90764EFE5}" type="pres">
      <dgm:prSet presAssocID="{07573F03-6523-46B2-B52B-36DA039B0164}" presName="Name0" presStyleCnt="0">
        <dgm:presLayoutVars>
          <dgm:dir/>
          <dgm:animLvl val="lvl"/>
          <dgm:resizeHandles val="exact"/>
        </dgm:presLayoutVars>
      </dgm:prSet>
      <dgm:spPr/>
    </dgm:pt>
    <dgm:pt modelId="{DF2AC135-FA14-4136-B177-1388EA6D91C5}" type="pres">
      <dgm:prSet presAssocID="{0C82164D-F6D4-4469-A2EB-E9084B0DF1C0}" presName="composite" presStyleCnt="0"/>
      <dgm:spPr/>
    </dgm:pt>
    <dgm:pt modelId="{3E5CFED2-19A9-4B4E-9682-D6814F394E02}" type="pres">
      <dgm:prSet presAssocID="{0C82164D-F6D4-4469-A2EB-E9084B0DF1C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366D48-B7F6-4156-9FAC-7CFC79067E6A}" type="pres">
      <dgm:prSet presAssocID="{0C82164D-F6D4-4469-A2EB-E9084B0DF1C0}" presName="desTx" presStyleLbl="alignAccFollowNode1" presStyleIdx="0" presStyleCnt="2">
        <dgm:presLayoutVars>
          <dgm:bulletEnabled val="1"/>
        </dgm:presLayoutVars>
      </dgm:prSet>
      <dgm:spPr/>
    </dgm:pt>
    <dgm:pt modelId="{95238DAD-3589-4EC5-85A2-BDEE7310B9C9}" type="pres">
      <dgm:prSet presAssocID="{81AE54B3-8D72-446E-B08D-7FEE3316A60A}" presName="space" presStyleCnt="0"/>
      <dgm:spPr/>
    </dgm:pt>
    <dgm:pt modelId="{E97CC913-C8DC-4D6F-9149-15BEF607D1B6}" type="pres">
      <dgm:prSet presAssocID="{563A5E62-CF69-4CBD-A2CF-A3B9C8480514}" presName="composite" presStyleCnt="0"/>
      <dgm:spPr/>
    </dgm:pt>
    <dgm:pt modelId="{88870FDC-FFE7-4E2F-87EE-9DB67997ACA8}" type="pres">
      <dgm:prSet presAssocID="{563A5E62-CF69-4CBD-A2CF-A3B9C848051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134B9A8-9086-4A0A-A30A-6896567A9DBB}" type="pres">
      <dgm:prSet presAssocID="{563A5E62-CF69-4CBD-A2CF-A3B9C848051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2870B0A-18E7-4CE3-B01E-83EA735FDBE7}" srcId="{07573F03-6523-46B2-B52B-36DA039B0164}" destId="{563A5E62-CF69-4CBD-A2CF-A3B9C8480514}" srcOrd="1" destOrd="0" parTransId="{24A5A685-D810-433F-9A36-2EF583A4E759}" sibTransId="{BED695B6-19B1-476F-913A-68305741145B}"/>
    <dgm:cxn modelId="{6FB8DB0A-3DDF-465F-9C3F-856EA49EE8CE}" type="presOf" srcId="{72E9EB4F-6B35-458C-B5B2-DEDE6B52DC27}" destId="{84366D48-B7F6-4156-9FAC-7CFC79067E6A}" srcOrd="0" destOrd="1" presId="urn:microsoft.com/office/officeart/2005/8/layout/hList1"/>
    <dgm:cxn modelId="{DFD7470E-CCFA-405C-A9D2-0324BCEAC950}" type="presOf" srcId="{6CA75FC7-DFB2-404C-BCEF-7C5834ECF5FC}" destId="{B134B9A8-9086-4A0A-A30A-6896567A9DBB}" srcOrd="0" destOrd="2" presId="urn:microsoft.com/office/officeart/2005/8/layout/hList1"/>
    <dgm:cxn modelId="{81880B33-CB02-4FC4-8807-7C4A4F2B5E11}" type="presOf" srcId="{0E9C58BA-E159-4183-B55F-BA61D9A8F3C8}" destId="{B134B9A8-9086-4A0A-A30A-6896567A9DBB}" srcOrd="0" destOrd="1" presId="urn:microsoft.com/office/officeart/2005/8/layout/hList1"/>
    <dgm:cxn modelId="{FCAC993A-34A8-4BE6-81F4-50D093818259}" srcId="{563A5E62-CF69-4CBD-A2CF-A3B9C8480514}" destId="{6CA75FC7-DFB2-404C-BCEF-7C5834ECF5FC}" srcOrd="2" destOrd="0" parTransId="{3AD873B7-5815-4328-953E-693D9FC4E52D}" sibTransId="{53E56090-9D5C-4E69-8C9F-2FD0CD3C97C3}"/>
    <dgm:cxn modelId="{9E39F940-C058-4D1A-9BD7-FE1EA377DC0F}" type="presOf" srcId="{D0F1EBD1-13BF-4089-8D3B-8D9FEBB09A91}" destId="{84366D48-B7F6-4156-9FAC-7CFC79067E6A}" srcOrd="0" destOrd="2" presId="urn:microsoft.com/office/officeart/2005/8/layout/hList1"/>
    <dgm:cxn modelId="{D016485C-109B-43DE-8181-B46BC588546A}" type="presOf" srcId="{85FE77F3-37A5-47CC-B32C-AC41ACFFCB40}" destId="{84366D48-B7F6-4156-9FAC-7CFC79067E6A}" srcOrd="0" destOrd="0" presId="urn:microsoft.com/office/officeart/2005/8/layout/hList1"/>
    <dgm:cxn modelId="{A0E44147-B0D7-4522-959F-172ED6350512}" srcId="{0C82164D-F6D4-4469-A2EB-E9084B0DF1C0}" destId="{67276ACB-F810-4757-A06C-AA5C862B5CEF}" srcOrd="3" destOrd="0" parTransId="{92A3F454-EE3D-4253-BB76-62C4952A56A7}" sibTransId="{78A40525-578F-4CF7-9639-9F2773A9E67E}"/>
    <dgm:cxn modelId="{0E77C775-5731-42BF-BFA2-4E46670024C6}" type="presOf" srcId="{63033B0B-7D77-4023-9F97-032C8E0FE0BF}" destId="{B134B9A8-9086-4A0A-A30A-6896567A9DBB}" srcOrd="0" destOrd="0" presId="urn:microsoft.com/office/officeart/2005/8/layout/hList1"/>
    <dgm:cxn modelId="{93C1B386-C1D4-46D6-A70B-1371B3A33CA0}" type="presOf" srcId="{67276ACB-F810-4757-A06C-AA5C862B5CEF}" destId="{84366D48-B7F6-4156-9FAC-7CFC79067E6A}" srcOrd="0" destOrd="3" presId="urn:microsoft.com/office/officeart/2005/8/layout/hList1"/>
    <dgm:cxn modelId="{EC0253A7-1CDC-4FB2-A713-4B82D80D08F7}" srcId="{563A5E62-CF69-4CBD-A2CF-A3B9C8480514}" destId="{0E9C58BA-E159-4183-B55F-BA61D9A8F3C8}" srcOrd="1" destOrd="0" parTransId="{FEC230D6-2613-4E72-A0A3-55964A10C995}" sibTransId="{37D210F3-A01B-493E-84FB-3F1AECD6D24E}"/>
    <dgm:cxn modelId="{21F2C9BB-5F4C-4F2F-98DD-0BD674F1FBBF}" type="presOf" srcId="{07573F03-6523-46B2-B52B-36DA039B0164}" destId="{B1CACEC7-39D1-4F15-AFDE-1BA90764EFE5}" srcOrd="0" destOrd="0" presId="urn:microsoft.com/office/officeart/2005/8/layout/hList1"/>
    <dgm:cxn modelId="{595301BF-A33A-407A-984E-5EF53EF469B7}" type="presOf" srcId="{0C82164D-F6D4-4469-A2EB-E9084B0DF1C0}" destId="{3E5CFED2-19A9-4B4E-9682-D6814F394E02}" srcOrd="0" destOrd="0" presId="urn:microsoft.com/office/officeart/2005/8/layout/hList1"/>
    <dgm:cxn modelId="{180959CB-491F-4E1A-820D-4BBA9F8563E0}" srcId="{563A5E62-CF69-4CBD-A2CF-A3B9C8480514}" destId="{63033B0B-7D77-4023-9F97-032C8E0FE0BF}" srcOrd="0" destOrd="0" parTransId="{F197EDD1-B150-4419-9FED-0DA024A47AE3}" sibTransId="{B0D5E99E-6976-4C08-A9F6-00921BD736B9}"/>
    <dgm:cxn modelId="{8DD7BDD1-E6DB-409C-A05C-1287B02B4282}" srcId="{0C82164D-F6D4-4469-A2EB-E9084B0DF1C0}" destId="{85FE77F3-37A5-47CC-B32C-AC41ACFFCB40}" srcOrd="0" destOrd="0" parTransId="{D2AB677B-07D3-43C6-A097-DC8C8ABC33C5}" sibTransId="{58D6644E-7C6A-428D-8D14-39F70CECF67C}"/>
    <dgm:cxn modelId="{DB8900E4-085B-449C-91A3-3AE0F86DFDDA}" srcId="{07573F03-6523-46B2-B52B-36DA039B0164}" destId="{0C82164D-F6D4-4469-A2EB-E9084B0DF1C0}" srcOrd="0" destOrd="0" parTransId="{8E4FCE45-728C-4583-B29B-C02B0B32460D}" sibTransId="{81AE54B3-8D72-446E-B08D-7FEE3316A60A}"/>
    <dgm:cxn modelId="{F4617FE7-868C-4D58-8823-80C2DE87372D}" type="presOf" srcId="{563A5E62-CF69-4CBD-A2CF-A3B9C8480514}" destId="{88870FDC-FFE7-4E2F-87EE-9DB67997ACA8}" srcOrd="0" destOrd="0" presId="urn:microsoft.com/office/officeart/2005/8/layout/hList1"/>
    <dgm:cxn modelId="{15E2C9EF-63D2-452B-AEB1-361CC3E259AB}" srcId="{0C82164D-F6D4-4469-A2EB-E9084B0DF1C0}" destId="{D0F1EBD1-13BF-4089-8D3B-8D9FEBB09A91}" srcOrd="2" destOrd="0" parTransId="{2DA65943-7321-46A2-856A-82C666BC9389}" sibTransId="{5D36B07E-B16F-4AD2-A837-05C3B0F246FA}"/>
    <dgm:cxn modelId="{BD6302F8-F55F-4243-BA10-677FB62D66F7}" srcId="{0C82164D-F6D4-4469-A2EB-E9084B0DF1C0}" destId="{72E9EB4F-6B35-458C-B5B2-DEDE6B52DC27}" srcOrd="1" destOrd="0" parTransId="{08C0F413-B54A-4BA8-8233-8238EC69E6A2}" sibTransId="{17CD2131-4E69-418A-83F4-D96B380FA45F}"/>
    <dgm:cxn modelId="{BB3B46E8-39FE-47D3-BFD5-62ED162F14DA}" type="presParOf" srcId="{B1CACEC7-39D1-4F15-AFDE-1BA90764EFE5}" destId="{DF2AC135-FA14-4136-B177-1388EA6D91C5}" srcOrd="0" destOrd="0" presId="urn:microsoft.com/office/officeart/2005/8/layout/hList1"/>
    <dgm:cxn modelId="{510CFA9A-0B71-4E2B-8369-89A1B318AC29}" type="presParOf" srcId="{DF2AC135-FA14-4136-B177-1388EA6D91C5}" destId="{3E5CFED2-19A9-4B4E-9682-D6814F394E02}" srcOrd="0" destOrd="0" presId="urn:microsoft.com/office/officeart/2005/8/layout/hList1"/>
    <dgm:cxn modelId="{06B9B9C5-5436-4FF9-9424-E9C853B7FA61}" type="presParOf" srcId="{DF2AC135-FA14-4136-B177-1388EA6D91C5}" destId="{84366D48-B7F6-4156-9FAC-7CFC79067E6A}" srcOrd="1" destOrd="0" presId="urn:microsoft.com/office/officeart/2005/8/layout/hList1"/>
    <dgm:cxn modelId="{5DC96B68-9742-4E2C-AB31-13D9DDB362A0}" type="presParOf" srcId="{B1CACEC7-39D1-4F15-AFDE-1BA90764EFE5}" destId="{95238DAD-3589-4EC5-85A2-BDEE7310B9C9}" srcOrd="1" destOrd="0" presId="urn:microsoft.com/office/officeart/2005/8/layout/hList1"/>
    <dgm:cxn modelId="{CD3454D2-84D2-4791-967A-58C00D4785C9}" type="presParOf" srcId="{B1CACEC7-39D1-4F15-AFDE-1BA90764EFE5}" destId="{E97CC913-C8DC-4D6F-9149-15BEF607D1B6}" srcOrd="2" destOrd="0" presId="urn:microsoft.com/office/officeart/2005/8/layout/hList1"/>
    <dgm:cxn modelId="{A7BC4D60-9138-4C07-A2F0-46D119AFE332}" type="presParOf" srcId="{E97CC913-C8DC-4D6F-9149-15BEF607D1B6}" destId="{88870FDC-FFE7-4E2F-87EE-9DB67997ACA8}" srcOrd="0" destOrd="0" presId="urn:microsoft.com/office/officeart/2005/8/layout/hList1"/>
    <dgm:cxn modelId="{DD76408D-DC34-46B6-80B9-26638F0D6168}" type="presParOf" srcId="{E97CC913-C8DC-4D6F-9149-15BEF607D1B6}" destId="{B134B9A8-9086-4A0A-A30A-6896567A9D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44B9B-C451-4D9C-8DA0-10E4AB8A26E1}">
      <dsp:nvSpPr>
        <dsp:cNvPr id="0" name=""/>
        <dsp:cNvSpPr/>
      </dsp:nvSpPr>
      <dsp:spPr>
        <a:xfrm>
          <a:off x="0" y="1288034"/>
          <a:ext cx="5280288" cy="1785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3966434-ECC5-477E-AC6D-19273F587B6E}">
      <dsp:nvSpPr>
        <dsp:cNvPr id="0" name=""/>
        <dsp:cNvSpPr/>
      </dsp:nvSpPr>
      <dsp:spPr>
        <a:xfrm>
          <a:off x="540195" y="1369090"/>
          <a:ext cx="982173" cy="982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A18187-CE26-4210-A921-2D9D798DA82B}">
      <dsp:nvSpPr>
        <dsp:cNvPr id="0" name=""/>
        <dsp:cNvSpPr/>
      </dsp:nvSpPr>
      <dsp:spPr>
        <a:xfrm>
          <a:off x="2062565" y="967292"/>
          <a:ext cx="3217722" cy="178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994" tIns="188994" rIns="188994" bIns="188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Banks have used electronic funds transfers or (EFTs), also called wire transfers, for decades.</a:t>
          </a:r>
        </a:p>
      </dsp:txBody>
      <dsp:txXfrm>
        <a:off x="2062565" y="967292"/>
        <a:ext cx="3217722" cy="1785770"/>
      </dsp:txXfrm>
    </dsp:sp>
    <dsp:sp modelId="{589F9555-BC5F-4857-929A-785FBF325725}">
      <dsp:nvSpPr>
        <dsp:cNvPr id="0" name=""/>
        <dsp:cNvSpPr/>
      </dsp:nvSpPr>
      <dsp:spPr>
        <a:xfrm>
          <a:off x="0" y="3199505"/>
          <a:ext cx="5280288" cy="1785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3074FA8-8DAE-41C5-9D09-0A0210D6196B}">
      <dsp:nvSpPr>
        <dsp:cNvPr id="0" name=""/>
        <dsp:cNvSpPr/>
      </dsp:nvSpPr>
      <dsp:spPr>
        <a:xfrm>
          <a:off x="540195" y="3601304"/>
          <a:ext cx="982173" cy="982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97F8C0-97E1-4EC2-80C6-AF2D1FC5F03E}">
      <dsp:nvSpPr>
        <dsp:cNvPr id="0" name=""/>
        <dsp:cNvSpPr/>
      </dsp:nvSpPr>
      <dsp:spPr>
        <a:xfrm>
          <a:off x="2045446" y="3147111"/>
          <a:ext cx="3217722" cy="178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994" tIns="188994" rIns="188994" bIns="188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Businesses have been engaging in electronic data interchange for years.  EDI occurs when one business transmits computer readable data in a standard format to another business.</a:t>
          </a:r>
        </a:p>
      </dsp:txBody>
      <dsp:txXfrm>
        <a:off x="2045446" y="3147111"/>
        <a:ext cx="3217722" cy="1785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2FEF4-BC4A-485E-8F88-098484ACEC20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81F6617-DE82-457A-8463-4D516918EB9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04DB3-5DD7-49A3-AD2F-C89AE9A56B07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the 1960s businesses realised that many of the documents they exchanged related to the shipping of goods and contained the same set of information for each transaction.</a:t>
          </a:r>
        </a:p>
      </dsp:txBody>
      <dsp:txXfrm>
        <a:off x="1435590" y="531"/>
        <a:ext cx="6451109" cy="1242935"/>
      </dsp:txXfrm>
    </dsp:sp>
    <dsp:sp modelId="{26879B8E-D226-4D9E-B89A-91AB82336D49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94847D3-33DC-4877-A317-9A6F083BE55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35317-FBCC-4827-BFCD-09D7F3331686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By sending the information electronically in a standard format, the businesses could save money on printing, mailing, and re-entry of data.</a:t>
          </a:r>
        </a:p>
      </dsp:txBody>
      <dsp:txXfrm>
        <a:off x="1435590" y="1554201"/>
        <a:ext cx="6451109" cy="1242935"/>
      </dsp:txXfrm>
    </dsp:sp>
    <dsp:sp modelId="{B43E6946-87A0-4721-BDBF-1CC8B961E278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020BF94-D447-4EE9-B666-CED15E33720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2611AF-5E45-4C8F-B65E-234700B12C88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Electronic transfer of data also introduces fewer errors than manual transfer.</a:t>
          </a:r>
        </a:p>
      </dsp:txBody>
      <dsp:txXfrm>
        <a:off x="1435590" y="3107870"/>
        <a:ext cx="64511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58E06-D193-4C68-B1B6-7A9E7F810A2C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0D4CC-E58D-40BC-933C-4A35949B49D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8BDF0-B700-4079-BC8A-8092E67DC101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order to understand how technology can aid commerce businesses need to understand traditional commerce.</a:t>
          </a:r>
        </a:p>
      </dsp:txBody>
      <dsp:txXfrm>
        <a:off x="1941716" y="718"/>
        <a:ext cx="2943486" cy="1681139"/>
      </dsp:txXfrm>
    </dsp:sp>
    <dsp:sp modelId="{56121B8F-A5CC-49B3-A13E-FE94B639A6B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1AB68-FCDE-4C5D-8C32-6507956EAE9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1AFC9-67F6-4F28-BA93-76C4F0199B25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Once we have identified what activities are involved in traditional commerce, we can consider how technology can improve them.</a:t>
          </a:r>
        </a:p>
      </dsp:txBody>
      <dsp:txXfrm>
        <a:off x="1941716" y="2102143"/>
        <a:ext cx="2943486" cy="1681139"/>
      </dsp:txXfrm>
    </dsp:sp>
    <dsp:sp modelId="{30D4C6F8-5672-464C-A8FF-8B3A326D9234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CC6AD-5881-4953-AE17-07E47BD77FD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3BC98-8F10-4FEA-9440-D8349803F2F5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Note that technology does not always improve commerce.  Knowing when technology will NOT help is also useful.</a:t>
          </a:r>
        </a:p>
      </dsp:txBody>
      <dsp:txXfrm>
        <a:off x="1941716" y="4203567"/>
        <a:ext cx="2943486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2CA2A-6997-4AA6-939D-E0F1ECCB5766}">
      <dsp:nvSpPr>
        <dsp:cNvPr id="0" name=""/>
        <dsp:cNvSpPr/>
      </dsp:nvSpPr>
      <dsp:spPr>
        <a:xfrm>
          <a:off x="-85341" y="9329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972226A-5E59-4CC3-B0F2-E2034990A51E}">
      <dsp:nvSpPr>
        <dsp:cNvPr id="0" name=""/>
        <dsp:cNvSpPr/>
      </dsp:nvSpPr>
      <dsp:spPr>
        <a:xfrm>
          <a:off x="421714" y="386478"/>
          <a:ext cx="921920" cy="921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78531B-2075-4399-A7FC-2E4D8689AC29}">
      <dsp:nvSpPr>
        <dsp:cNvPr id="0" name=""/>
        <dsp:cNvSpPr/>
      </dsp:nvSpPr>
      <dsp:spPr>
        <a:xfrm>
          <a:off x="1676222" y="9329"/>
          <a:ext cx="329432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is important to identify which business processes can be streamlined using e-commerce technologies.</a:t>
          </a:r>
        </a:p>
      </dsp:txBody>
      <dsp:txXfrm>
        <a:off x="1676222" y="9329"/>
        <a:ext cx="3294322" cy="1676219"/>
      </dsp:txXfrm>
    </dsp:sp>
    <dsp:sp modelId="{004393F4-77AF-4FF3-832C-BDEB757FB3DE}">
      <dsp:nvSpPr>
        <dsp:cNvPr id="0" name=""/>
        <dsp:cNvSpPr/>
      </dsp:nvSpPr>
      <dsp:spPr>
        <a:xfrm>
          <a:off x="-85341" y="2104603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FFC7AFD-D502-4F2A-AF83-C6DD6A12CFB7}">
      <dsp:nvSpPr>
        <dsp:cNvPr id="0" name=""/>
        <dsp:cNvSpPr/>
      </dsp:nvSpPr>
      <dsp:spPr>
        <a:xfrm>
          <a:off x="421714" y="2481752"/>
          <a:ext cx="921920" cy="9219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DAB572-59A9-4964-B055-57A296C524E5}">
      <dsp:nvSpPr>
        <dsp:cNvPr id="0" name=""/>
        <dsp:cNvSpPr/>
      </dsp:nvSpPr>
      <dsp:spPr>
        <a:xfrm>
          <a:off x="1696780" y="2104603"/>
          <a:ext cx="3253204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is equally important to realise that some processes make effective use of traditional commerce and cannot be improved upon using technology.</a:t>
          </a:r>
        </a:p>
      </dsp:txBody>
      <dsp:txXfrm>
        <a:off x="1696780" y="2104603"/>
        <a:ext cx="3253204" cy="1676219"/>
      </dsp:txXfrm>
    </dsp:sp>
    <dsp:sp modelId="{FBAA5228-3743-489E-9F1E-15A05D3D7C20}">
      <dsp:nvSpPr>
        <dsp:cNvPr id="0" name=""/>
        <dsp:cNvSpPr/>
      </dsp:nvSpPr>
      <dsp:spPr>
        <a:xfrm>
          <a:off x="-85341" y="4074094"/>
          <a:ext cx="4885203" cy="1676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D96DDF5-9F10-462D-8730-370E2DDB0236}">
      <dsp:nvSpPr>
        <dsp:cNvPr id="0" name=""/>
        <dsp:cNvSpPr/>
      </dsp:nvSpPr>
      <dsp:spPr>
        <a:xfrm>
          <a:off x="421714" y="4577026"/>
          <a:ext cx="921920" cy="9219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AE983C-0BD6-449D-8B77-77CD7B361366}">
      <dsp:nvSpPr>
        <dsp:cNvPr id="0" name=""/>
        <dsp:cNvSpPr/>
      </dsp:nvSpPr>
      <dsp:spPr>
        <a:xfrm>
          <a:off x="1601424" y="4074094"/>
          <a:ext cx="3073035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Technology is not a solution for all processes. Using it when it is not necessary or helpful can be a costly mistake.</a:t>
          </a:r>
        </a:p>
      </dsp:txBody>
      <dsp:txXfrm>
        <a:off x="1601424" y="4074094"/>
        <a:ext cx="3073035" cy="1676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FED2-19A9-4B4E-9682-D6814F394E02}">
      <dsp:nvSpPr>
        <dsp:cNvPr id="0" name=""/>
        <dsp:cNvSpPr/>
      </dsp:nvSpPr>
      <dsp:spPr>
        <a:xfrm>
          <a:off x="26" y="197354"/>
          <a:ext cx="2574033" cy="8102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x-none" sz="1700" kern="1200" dirty="0"/>
            <a:t>Business processes that are well-suited for e-commerce:</a:t>
          </a:r>
          <a:endParaRPr lang="en-GB" sz="1700" kern="1200" dirty="0"/>
        </a:p>
      </dsp:txBody>
      <dsp:txXfrm>
        <a:off x="26" y="197354"/>
        <a:ext cx="2574033" cy="810232"/>
      </dsp:txXfrm>
    </dsp:sp>
    <dsp:sp modelId="{84366D48-B7F6-4156-9FAC-7CFC79067E6A}">
      <dsp:nvSpPr>
        <dsp:cNvPr id="0" name=""/>
        <dsp:cNvSpPr/>
      </dsp:nvSpPr>
      <dsp:spPr>
        <a:xfrm>
          <a:off x="26" y="1007587"/>
          <a:ext cx="2574033" cy="21465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Online delivery of software.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 dirty="0"/>
            <a:t>Electronic payments.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Advertising and promotion of travel services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Online tracking of shipments.</a:t>
          </a:r>
        </a:p>
      </dsp:txBody>
      <dsp:txXfrm>
        <a:off x="26" y="1007587"/>
        <a:ext cx="2574033" cy="2146590"/>
      </dsp:txXfrm>
    </dsp:sp>
    <dsp:sp modelId="{88870FDC-FFE7-4E2F-87EE-9DB67997ACA8}">
      <dsp:nvSpPr>
        <dsp:cNvPr id="0" name=""/>
        <dsp:cNvSpPr/>
      </dsp:nvSpPr>
      <dsp:spPr>
        <a:xfrm>
          <a:off x="2934424" y="197354"/>
          <a:ext cx="2574033" cy="810232"/>
        </a:xfrm>
        <a:prstGeom prst="rect">
          <a:avLst/>
        </a:prstGeom>
        <a:solidFill>
          <a:srgbClr val="557C6F"/>
        </a:solidFill>
        <a:ln w="12700" cap="flat" cmpd="sng" algn="ctr">
          <a:solidFill>
            <a:schemeClr val="accent2">
              <a:hueOff val="-12959992"/>
              <a:satOff val="-100000"/>
              <a:lumOff val="5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x-none" sz="1700" kern="1200" dirty="0"/>
            <a:t>The business products and services that are ideal to e-commerce</a:t>
          </a:r>
          <a:endParaRPr lang="en-GB" sz="1700" kern="1200" dirty="0"/>
        </a:p>
      </dsp:txBody>
      <dsp:txXfrm>
        <a:off x="2934424" y="197354"/>
        <a:ext cx="2574033" cy="810232"/>
      </dsp:txXfrm>
    </dsp:sp>
    <dsp:sp modelId="{B134B9A8-9086-4A0A-A30A-6896567A9DBB}">
      <dsp:nvSpPr>
        <dsp:cNvPr id="0" name=""/>
        <dsp:cNvSpPr/>
      </dsp:nvSpPr>
      <dsp:spPr>
        <a:xfrm>
          <a:off x="2934424" y="1007587"/>
          <a:ext cx="2574033" cy="214659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853633"/>
              <a:satOff val="-100000"/>
              <a:lumOff val="10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/>
            <a:t>Commodity items.</a:t>
          </a:r>
          <a:endParaRPr lang="en-GB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x-none" sz="1700" kern="1200" dirty="0"/>
            <a:t>Product or service that has become standardised like Sale/purchase of new books and household items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Products or services with lower customisation.</a:t>
          </a:r>
        </a:p>
      </dsp:txBody>
      <dsp:txXfrm>
        <a:off x="2934424" y="1007587"/>
        <a:ext cx="2574033" cy="2146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1026">
            <a:extLst>
              <a:ext uri="{FF2B5EF4-FFF2-40B4-BE49-F238E27FC236}">
                <a16:creationId xmlns:a16="http://schemas.microsoft.com/office/drawing/2014/main" id="{CD39645F-91C8-4AA3-997B-F695CF7475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5" name="Rectangle 1027">
            <a:extLst>
              <a:ext uri="{FF2B5EF4-FFF2-40B4-BE49-F238E27FC236}">
                <a16:creationId xmlns:a16="http://schemas.microsoft.com/office/drawing/2014/main" id="{44BEE832-C748-4F33-A3BE-3467BA53BE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6" name="Rectangle 1028">
            <a:extLst>
              <a:ext uri="{FF2B5EF4-FFF2-40B4-BE49-F238E27FC236}">
                <a16:creationId xmlns:a16="http://schemas.microsoft.com/office/drawing/2014/main" id="{94BB7E82-C5D1-4AC4-9126-5FA783439DD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92517" name="Rectangle 1029">
            <a:extLst>
              <a:ext uri="{FF2B5EF4-FFF2-40B4-BE49-F238E27FC236}">
                <a16:creationId xmlns:a16="http://schemas.microsoft.com/office/drawing/2014/main" id="{0921967D-E5E1-4EF2-967D-88DC5EA098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B5E52C5-7900-428A-AD18-BB767FF4F8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A76B370-2DDC-4BBD-842A-09D99C2F79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85ABA88-03AE-46ED-9BA8-7E8B055CBA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E7DD4194-9833-4CA1-9B99-39E1EA2D0D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CB041EDE-6791-4EE0-9ADD-81743E6728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98C55CEB-B487-4019-BC59-59E1CAD10F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42346297-7A90-4B81-B29A-C0C7CDF37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D721586-528E-4BB1-822B-11A6A8D3AE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02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32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09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3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48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2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10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94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0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47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21586-528E-4BB1-822B-11A6A8D3AEFE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3E37CD-84D4-4E88-B44B-76C7AB5CC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FFC118-08BA-4D9B-B211-C791321A0A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8CA086-1C3C-4670-ADB1-F824E34391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C30E89-ADC2-4633-8099-E0B296D25F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36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92F70D-271D-4F36-909D-E7708D42D0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4A7A4E-E5DC-4AE1-9B84-664DCB8D1A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CD9207-7238-4CEC-9288-BBED95BD16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1B729-276C-4559-A5C1-B101063641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44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D8E057-AEC7-4274-8289-4A9BA6A1E8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4EF783-E453-4580-A7B4-BE0E532C79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EF8474-DEC8-48C3-9676-618299B33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BB236-C4DA-46FC-8653-D4F6C09B3C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29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155E5B-F8CF-475F-8795-9B117DE47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5EC673-553A-4619-B709-621D2219ED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2471B0-9713-4D1D-BFB8-5BAC098B91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34AA-879E-45F6-8B61-D1EC1D95D6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93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043DED-3091-4476-BBE3-CB0AA0A9A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E6D34-9CDF-4DEB-8AE3-B81B4F04C2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CB3E88-CA17-474D-989F-F2B2CD080A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23486F-24B6-45B0-9656-702CF7A9F6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83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29320-DBFC-4378-B7D1-9CDF04CEB8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206F2-F984-4C11-9F34-EE686AD27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53D5B-E97F-487F-B099-3A5C1CDB1A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D617D5-538A-4462-8483-619CC90411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14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D672060-4A42-49D9-B71E-C1B5854A47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09BC51A-4C91-4A77-A217-432217783C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6CE78BA-0C91-4774-BB49-A0574383DD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B0755A-BC65-446F-A6AC-796FFFF67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88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BEDF8E-C555-4101-9199-5FAB3813C9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CB2F43-D730-44D8-B4F2-B3BE31320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0335A95-B729-4DD3-87FB-5BAF950305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0A51A1-60D7-43C2-B20A-47B0CD77AF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89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E24F45-B87F-4EBB-9DEB-E62E113B67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4B5C9E-FDCE-4070-8AC1-4C3E8C032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397396-7238-445D-90B3-2780081FE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E4DB8-E6A9-431A-9625-7521D51979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54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EB4F8-0472-4A13-AD0A-C9DC708263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6CE5A-B8B1-4669-9295-DCC957F2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7EDA-8654-463E-9841-D0A36852C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46B0C2-3BE9-4BE2-AB0E-D4FE12A03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2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B7BE4-E488-4427-BB76-CF328D3374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6D3A5-3498-4874-B696-78F6861D7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204FF-6196-46D1-A2B6-4F4B012AF8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2FB871-AB37-47DC-80FD-8A130DF35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7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E7EF64-3977-456E-865A-55CDAE632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DFB0715-0940-47BD-9AA6-0E0C75229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D346BAA-5632-4670-9DEC-5A24EA05C1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73F1DEF-5CCD-4225-9F3D-9FC054DB301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66D18D4-D847-4364-ADF6-ADB08E7EB9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8D58D26-369A-4966-AB9B-E48B053455F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1" name="Rectangle 1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Rectangle 1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3" name="Rectangle 1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4123" y="3164497"/>
            <a:ext cx="4355594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erson wearing mixed reality smartglasses touching transparent screen">
            <a:extLst>
              <a:ext uri="{FF2B5EF4-FFF2-40B4-BE49-F238E27FC236}">
                <a16:creationId xmlns:a16="http://schemas.microsoft.com/office/drawing/2014/main" id="{20121377-056F-4A5D-B08D-62DB84A80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5" r="24732"/>
          <a:stretch/>
        </p:blipFill>
        <p:spPr>
          <a:xfrm>
            <a:off x="3048702" y="13702"/>
            <a:ext cx="6050868" cy="6875809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</p:spPr>
      </p:pic>
      <p:sp>
        <p:nvSpPr>
          <p:cNvPr id="4104" name="Freeform: Shape 1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6483762-6412-4D25-8A93-CF96AFACFF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748" y="828713"/>
            <a:ext cx="3108453" cy="1382392"/>
          </a:xfrm>
          <a:ln>
            <a:noFill/>
          </a:ln>
        </p:spPr>
        <p:txBody>
          <a:bodyPr anchor="b">
            <a:noAutofit/>
          </a:bodyPr>
          <a:lstStyle/>
          <a:p>
            <a:pPr algn="l" eaLnBrk="1" hangingPunct="1">
              <a:defRPr/>
            </a:pPr>
            <a:r>
              <a:rPr lang="en-US" altLang="x-non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Introduction to </a:t>
            </a:r>
          </a:p>
          <a:p>
            <a:pPr algn="l" eaLnBrk="1" hangingPunct="1">
              <a:defRPr/>
            </a:pPr>
            <a:r>
              <a:rPr lang="en-US" altLang="x-non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e-commerce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10A14-3D2C-4EA1-A6DB-C8687080A9FA}"/>
              </a:ext>
            </a:extLst>
          </p:cNvPr>
          <p:cNvSpPr/>
          <p:nvPr/>
        </p:nvSpPr>
        <p:spPr>
          <a:xfrm>
            <a:off x="18144" y="2384896"/>
            <a:ext cx="2988000" cy="108000"/>
          </a:xfrm>
          <a:prstGeom prst="rect">
            <a:avLst/>
          </a:prstGeom>
          <a:gradFill>
            <a:gsLst>
              <a:gs pos="0">
                <a:srgbClr val="FFFF00"/>
              </a:gs>
              <a:gs pos="56000">
                <a:srgbClr val="F5833D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516A42-FF51-4EFE-9EF4-EE10D446AA73}"/>
              </a:ext>
            </a:extLst>
          </p:cNvPr>
          <p:cNvSpPr/>
          <p:nvPr/>
        </p:nvSpPr>
        <p:spPr>
          <a:xfrm>
            <a:off x="7964138" y="6230280"/>
            <a:ext cx="816790" cy="627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188" name="Freeform: Shape 7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184" name="Rectangle 8">
            <a:extLst>
              <a:ext uri="{FF2B5EF4-FFF2-40B4-BE49-F238E27FC236}">
                <a16:creationId xmlns:a16="http://schemas.microsoft.com/office/drawing/2014/main" id="{CC087712-866E-474D-A2A1-1A7C324F2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Appropriateness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C775330-A178-4F68-8132-659E9CE7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AD017323-6CA2-428E-84AA-8702B425C2D6}" type="slidenum">
              <a:rPr lang="en-US" altLang="en-US" sz="1000">
                <a:solidFill>
                  <a:schemeClr val="accent6">
                    <a:lumMod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altLang="en-US" sz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987F42DF-D1F7-4A76-BEA9-97F6580CDBC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89922" y="456828"/>
            <a:ext cx="73149" cy="5742629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8180" name="Rectangle 4">
            <a:extLst>
              <a:ext uri="{FF2B5EF4-FFF2-40B4-BE49-F238E27FC236}">
                <a16:creationId xmlns:a16="http://schemas.microsoft.com/office/drawing/2014/main" id="{24BFEAD4-8950-4B3C-A8DB-BB18646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1" name="Rectangle 5">
            <a:extLst>
              <a:ext uri="{FF2B5EF4-FFF2-40B4-BE49-F238E27FC236}">
                <a16:creationId xmlns:a16="http://schemas.microsoft.com/office/drawing/2014/main" id="{7CDC09F1-107C-4C3E-A069-1AE9A26D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2" name="Rectangle 6">
            <a:extLst>
              <a:ext uri="{FF2B5EF4-FFF2-40B4-BE49-F238E27FC236}">
                <a16:creationId xmlns:a16="http://schemas.microsoft.com/office/drawing/2014/main" id="{7C55EB7A-FABC-4D38-AF1F-4AD31560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8183" name="Rectangle 7">
            <a:extLst>
              <a:ext uri="{FF2B5EF4-FFF2-40B4-BE49-F238E27FC236}">
                <a16:creationId xmlns:a16="http://schemas.microsoft.com/office/drawing/2014/main" id="{9D48FDDD-7EA6-4E92-9586-3D120DA1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78189" name="Text Box 3">
            <a:extLst>
              <a:ext uri="{FF2B5EF4-FFF2-40B4-BE49-F238E27FC236}">
                <a16:creationId xmlns:a16="http://schemas.microsoft.com/office/drawing/2014/main" id="{E3F39890-07BA-4032-9368-CA174EE4D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532275"/>
              </p:ext>
            </p:extLst>
          </p:nvPr>
        </p:nvGraphicFramePr>
        <p:xfrm>
          <a:off x="3895725" y="36297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B066A-8767-43BF-BD46-A8D2065AFFD9}"/>
              </a:ext>
            </a:extLst>
          </p:cNvPr>
          <p:cNvGrpSpPr/>
          <p:nvPr/>
        </p:nvGrpSpPr>
        <p:grpSpPr>
          <a:xfrm>
            <a:off x="363072" y="6199458"/>
            <a:ext cx="7453673" cy="646331"/>
            <a:chOff x="344972" y="5898234"/>
            <a:chExt cx="7620304" cy="8181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026C67-3671-451F-BA4D-556BE552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972" y="5898234"/>
              <a:ext cx="835051" cy="8181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D7F412-F5FF-48A6-A6C2-D7A11E5D002C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818165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Are there any process you can think that cannot be done by technology at present?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8" name="Rectangle 8">
            <a:extLst>
              <a:ext uri="{FF2B5EF4-FFF2-40B4-BE49-F238E27FC236}">
                <a16:creationId xmlns:a16="http://schemas.microsoft.com/office/drawing/2014/main" id="{4357B8DC-ED16-48A8-92AA-D69850C14F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322" y="839286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Well-suited for e-commerce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557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AD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EFE0444C-35C6-40F6-8B16-C4657676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38" r="20184" b="-5"/>
          <a:stretch/>
        </p:blipFill>
        <p:spPr>
          <a:xfrm>
            <a:off x="6598028" y="2461923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79202" name="Rectangle 2">
            <a:extLst>
              <a:ext uri="{FF2B5EF4-FFF2-40B4-BE49-F238E27FC236}">
                <a16:creationId xmlns:a16="http://schemas.microsoft.com/office/drawing/2014/main" id="{C74A747A-CF4C-475C-B61F-84CA147E7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676400"/>
            <a:ext cx="7237814" cy="76200"/>
          </a:xfrm>
          <a:prstGeom prst="rect">
            <a:avLst/>
          </a:prstGeom>
          <a:gradFill flip="none" rotWithShape="1"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367F3E2F-0128-453C-AA10-480F8B85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30A74689-AB88-44C1-BB47-644BDEC01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6" name="Rectangle 6">
            <a:extLst>
              <a:ext uri="{FF2B5EF4-FFF2-40B4-BE49-F238E27FC236}">
                <a16:creationId xmlns:a16="http://schemas.microsoft.com/office/drawing/2014/main" id="{A251EA1F-D721-4BB8-89AE-88D56C70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9207" name="Rectangle 7">
            <a:extLst>
              <a:ext uri="{FF2B5EF4-FFF2-40B4-BE49-F238E27FC236}">
                <a16:creationId xmlns:a16="http://schemas.microsoft.com/office/drawing/2014/main" id="{E8DFB7A3-2D34-4857-BD40-18911F6D3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916C82-9CA2-48EF-A2CE-800D5120D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322406"/>
              </p:ext>
            </p:extLst>
          </p:nvPr>
        </p:nvGraphicFramePr>
        <p:xfrm>
          <a:off x="852321" y="2147568"/>
          <a:ext cx="5508485" cy="335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394B7-706B-4701-8927-0A313815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4DB8-E6A9-431A-9625-7521D519799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3A2790-842C-43D9-B053-17662204E77B}"/>
              </a:ext>
            </a:extLst>
          </p:cNvPr>
          <p:cNvSpPr/>
          <p:nvPr/>
        </p:nvSpPr>
        <p:spPr>
          <a:xfrm>
            <a:off x="284734" y="4825431"/>
            <a:ext cx="8361789" cy="18287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7324C6-E780-4649-9441-C950CBF51AA2}"/>
              </a:ext>
            </a:extLst>
          </p:cNvPr>
          <p:cNvSpPr/>
          <p:nvPr/>
        </p:nvSpPr>
        <p:spPr>
          <a:xfrm>
            <a:off x="221587" y="1916832"/>
            <a:ext cx="8424936" cy="26132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8F0DDFDA-F72A-4124-B1D2-A3ED58860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288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80227" name="Text Box 3">
            <a:extLst>
              <a:ext uri="{FF2B5EF4-FFF2-40B4-BE49-F238E27FC236}">
                <a16:creationId xmlns:a16="http://schemas.microsoft.com/office/drawing/2014/main" id="{65AEC9E5-E117-4B56-9028-7239E0C3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124139"/>
            <a:ext cx="8064896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dirty="0"/>
              <a:t>Business processes that are well-suited to traditional commerce: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Sale/purchase of high fashion clothing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Sale/purchase of perishable food products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Sale of expensive </a:t>
            </a:r>
            <a:r>
              <a:rPr lang="en-US" altLang="x-none" dirty="0" err="1"/>
              <a:t>jewellery</a:t>
            </a:r>
            <a:r>
              <a:rPr lang="en-US" altLang="x-none" dirty="0"/>
              <a:t> and antiques</a:t>
            </a:r>
          </a:p>
          <a:p>
            <a:pPr lvl="1">
              <a:buFontTx/>
              <a:buChar char="•"/>
              <a:defRPr/>
            </a:pPr>
            <a:r>
              <a:rPr lang="en-US" altLang="x-none" dirty="0"/>
              <a:t>Real estate</a:t>
            </a:r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buFontTx/>
              <a:buChar char="•"/>
              <a:defRPr/>
            </a:pPr>
            <a:endParaRPr lang="en-US" altLang="x-none" sz="2800" dirty="0"/>
          </a:p>
          <a:p>
            <a:pPr>
              <a:defRPr/>
            </a:pPr>
            <a:r>
              <a:rPr lang="en-US" altLang="x-none" dirty="0"/>
              <a:t>In general, products that buyers prefer to touch, smell, or otherwise closely examine are difficult to sell using e-commerce.</a:t>
            </a:r>
          </a:p>
        </p:txBody>
      </p:sp>
      <p:sp>
        <p:nvSpPr>
          <p:cNvPr id="180228" name="Rectangle 4">
            <a:extLst>
              <a:ext uri="{FF2B5EF4-FFF2-40B4-BE49-F238E27FC236}">
                <a16:creationId xmlns:a16="http://schemas.microsoft.com/office/drawing/2014/main" id="{7831AF4D-C282-43D5-A48D-BEBE13832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29" name="Rectangle 5">
            <a:extLst>
              <a:ext uri="{FF2B5EF4-FFF2-40B4-BE49-F238E27FC236}">
                <a16:creationId xmlns:a16="http://schemas.microsoft.com/office/drawing/2014/main" id="{77D7E059-A852-4285-A4D0-7876B977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0" name="Rectangle 6">
            <a:extLst>
              <a:ext uri="{FF2B5EF4-FFF2-40B4-BE49-F238E27FC236}">
                <a16:creationId xmlns:a16="http://schemas.microsoft.com/office/drawing/2014/main" id="{9B6DFE54-493A-44E1-B1E2-76F314268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1" name="Rectangle 7">
            <a:extLst>
              <a:ext uri="{FF2B5EF4-FFF2-40B4-BE49-F238E27FC236}">
                <a16:creationId xmlns:a16="http://schemas.microsoft.com/office/drawing/2014/main" id="{0B2B84A5-99CD-484C-8B87-CB2B260A7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0232" name="Rectangle 8">
            <a:extLst>
              <a:ext uri="{FF2B5EF4-FFF2-40B4-BE49-F238E27FC236}">
                <a16:creationId xmlns:a16="http://schemas.microsoft.com/office/drawing/2014/main" id="{D37CEA85-461C-46FD-A0CB-6FD0E42DE1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Best for traditional commerce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302A2-B3FF-48B8-821D-F328FDCD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" y="2276872"/>
            <a:ext cx="2838450" cy="332422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8B7DF9F-46DB-4786-90E5-6B0A9285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FACAD5-1BAF-4364-A988-99EE9A1E47FB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2383876B-498D-4D93-8537-C71102485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82275" name="Text Box 3">
            <a:extLst>
              <a:ext uri="{FF2B5EF4-FFF2-40B4-BE49-F238E27FC236}">
                <a16:creationId xmlns:a16="http://schemas.microsoft.com/office/drawing/2014/main" id="{EA9820D1-F2F1-4ACE-9241-8413D5323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039590"/>
            <a:ext cx="639390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sz="2800" dirty="0"/>
              <a:t>Would e-commerce or traditional commerce work best for the following activities?</a:t>
            </a:r>
          </a:p>
          <a:p>
            <a:pPr>
              <a:defRPr/>
            </a:pPr>
            <a:endParaRPr lang="en-US" altLang="x-none" sz="2800" dirty="0"/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rare books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Browsing through new books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shoes</a:t>
            </a:r>
          </a:p>
          <a:p>
            <a:pPr lvl="1">
              <a:buFontTx/>
              <a:buChar char="•"/>
              <a:defRPr/>
            </a:pPr>
            <a:r>
              <a:rPr lang="en-US" altLang="x-none" sz="2800" dirty="0"/>
              <a:t>Sale/purchase of collectibles (trading cards, plates, etc.)</a:t>
            </a:r>
          </a:p>
        </p:txBody>
      </p:sp>
      <p:sp>
        <p:nvSpPr>
          <p:cNvPr id="182276" name="Rectangle 4">
            <a:extLst>
              <a:ext uri="{FF2B5EF4-FFF2-40B4-BE49-F238E27FC236}">
                <a16:creationId xmlns:a16="http://schemas.microsoft.com/office/drawing/2014/main" id="{E18C9890-A0AC-48A3-ABD8-69B2FBB4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7" name="Rectangle 5">
            <a:extLst>
              <a:ext uri="{FF2B5EF4-FFF2-40B4-BE49-F238E27FC236}">
                <a16:creationId xmlns:a16="http://schemas.microsoft.com/office/drawing/2014/main" id="{E64D684F-4D08-49FC-9671-143BC326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8" name="Rectangle 6">
            <a:extLst>
              <a:ext uri="{FF2B5EF4-FFF2-40B4-BE49-F238E27FC236}">
                <a16:creationId xmlns:a16="http://schemas.microsoft.com/office/drawing/2014/main" id="{8EF76F00-49DB-46A5-A230-665F060E4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79" name="Rectangle 7">
            <a:extLst>
              <a:ext uri="{FF2B5EF4-FFF2-40B4-BE49-F238E27FC236}">
                <a16:creationId xmlns:a16="http://schemas.microsoft.com/office/drawing/2014/main" id="{97DC7F4A-0CFE-4D95-BC3E-0E583590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82280" name="Rectangle 8">
            <a:extLst>
              <a:ext uri="{FF2B5EF4-FFF2-40B4-BE49-F238E27FC236}">
                <a16:creationId xmlns:a16="http://schemas.microsoft.com/office/drawing/2014/main" id="{38AEA7DC-9D6B-47EF-B601-8DED684454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Questionable cases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09928" name="Rectangle 8">
            <a:extLst>
              <a:ext uri="{FF2B5EF4-FFF2-40B4-BE49-F238E27FC236}">
                <a16:creationId xmlns:a16="http://schemas.microsoft.com/office/drawing/2014/main" id="{158A21D0-CCC4-4AC4-9947-25F3F4675C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333123"/>
            <a:ext cx="8280920" cy="106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100" kern="1200" dirty="0">
                <a:latin typeface="+mj-lt"/>
                <a:ea typeface="+mj-ea"/>
                <a:cs typeface="+mj-cs"/>
              </a:rPr>
              <a:t>Combinations of both traditional and e-commerce models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B91C254-86C8-4530-AA81-F08B4A5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68A89055-B8DF-425C-8446-39A24E371E4B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alt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45DE5026-5D8B-4A1F-8CC3-5B3552452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B8EF1023-7FCC-4BAA-999D-6CCDD28BC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8C177C3D-39FB-4F5A-8223-0ADF0DA9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A0691E24-8BF0-4051-8243-28D17194A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487B39DE-120D-4DE8-87A0-3C86CDC53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A76D1-3EB7-4DE3-A89E-5008E927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89637"/>
            <a:ext cx="3914932" cy="2641149"/>
          </a:xfrm>
          <a:prstGeom prst="rect">
            <a:avLst/>
          </a:prstGeom>
        </p:spPr>
      </p:pic>
      <p:sp>
        <p:nvSpPr>
          <p:cNvPr id="209923" name="Text Box 3">
            <a:extLst>
              <a:ext uri="{FF2B5EF4-FFF2-40B4-BE49-F238E27FC236}">
                <a16:creationId xmlns:a16="http://schemas.microsoft.com/office/drawing/2014/main" id="{0FE29389-E165-4348-A431-08FDFD8B7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063039"/>
            <a:ext cx="7375161" cy="39538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Some business processes can be handled well using a combination of electronic and traditional methods: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Online banking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Sale/purchase of automobiles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Advertising spare rooms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Sale/purchase of investment/insurance products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solidFill>
                  <a:schemeClr val="tx2"/>
                </a:solidFill>
                <a:latin typeface="+mn-lt"/>
              </a:rPr>
              <a:t>Cash on delivery for products or services ordered online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2000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2000" dirty="0">
              <a:solidFill>
                <a:schemeClr val="tx2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6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5265E-4DFB-4004-B633-9167930F733B}"/>
              </a:ext>
            </a:extLst>
          </p:cNvPr>
          <p:cNvGrpSpPr/>
          <p:nvPr/>
        </p:nvGrpSpPr>
        <p:grpSpPr>
          <a:xfrm>
            <a:off x="344972" y="5898234"/>
            <a:ext cx="7620304" cy="707886"/>
            <a:chOff x="344972" y="5898234"/>
            <a:chExt cx="7620304" cy="7078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BF18D9-9253-44FB-8883-DA82CA8E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972" y="5898234"/>
              <a:ext cx="835051" cy="7078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C30D61-7F04-42D6-8705-6C5A68B263F1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707886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How do you verify identity or deposit cash to App only based banks like Monzo?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844D329-1DD4-4F6B-8074-F20ABB4F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F7A424B-2D87-428E-B05B-56F8525F887B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C9D07069-4DFE-448B-86E6-463F5E812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1971" name="Text Box 3">
            <a:extLst>
              <a:ext uri="{FF2B5EF4-FFF2-40B4-BE49-F238E27FC236}">
                <a16:creationId xmlns:a16="http://schemas.microsoft.com/office/drawing/2014/main" id="{8E7C62C7-70EA-436B-BEB6-36051ED59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855788"/>
            <a:ext cx="727474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x-none" sz="2800" dirty="0"/>
              <a:t>Increases the speed and accuracy with which</a:t>
            </a:r>
          </a:p>
          <a:p>
            <a:pPr lvl="1">
              <a:defRPr/>
            </a:pPr>
            <a:r>
              <a:rPr lang="en-US" altLang="x-none" sz="2800" dirty="0"/>
              <a:t>businesses able exchange information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Electronic payments (tax refunds, paychecks,</a:t>
            </a:r>
          </a:p>
          <a:p>
            <a:pPr lvl="1">
              <a:defRPr/>
            </a:pPr>
            <a:r>
              <a:rPr lang="en-US" altLang="x-none" sz="2800" dirty="0"/>
              <a:t>etc.) cost less to issue and are more secure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Can make products and services available in</a:t>
            </a:r>
          </a:p>
          <a:p>
            <a:pPr lvl="1">
              <a:defRPr/>
            </a:pPr>
            <a:r>
              <a:rPr lang="en-US" altLang="x-none" sz="2800" dirty="0"/>
              <a:t>remote areas</a:t>
            </a:r>
          </a:p>
          <a:p>
            <a:pPr>
              <a:buFontTx/>
              <a:buChar char="•"/>
              <a:defRPr/>
            </a:pPr>
            <a:r>
              <a:rPr lang="en-US" altLang="x-none" sz="2800" dirty="0"/>
              <a:t>Enables people to work from home, providing</a:t>
            </a:r>
          </a:p>
          <a:p>
            <a:pPr lvl="1">
              <a:defRPr/>
            </a:pPr>
            <a:r>
              <a:rPr lang="en-US" altLang="x-none" sz="2800" dirty="0"/>
              <a:t>scheduling flexibility</a:t>
            </a:r>
          </a:p>
        </p:txBody>
      </p:sp>
      <p:sp>
        <p:nvSpPr>
          <p:cNvPr id="211972" name="Rectangle 4">
            <a:extLst>
              <a:ext uri="{FF2B5EF4-FFF2-40B4-BE49-F238E27FC236}">
                <a16:creationId xmlns:a16="http://schemas.microsoft.com/office/drawing/2014/main" id="{94ECEE15-0DBC-4955-9743-7D0D091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3" name="Rectangle 5">
            <a:extLst>
              <a:ext uri="{FF2B5EF4-FFF2-40B4-BE49-F238E27FC236}">
                <a16:creationId xmlns:a16="http://schemas.microsoft.com/office/drawing/2014/main" id="{E2B6BA54-7171-43D4-9BFE-753F69D91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73CD8332-C8F2-4456-A84D-6FA4A186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5" name="Rectangle 7">
            <a:extLst>
              <a:ext uri="{FF2B5EF4-FFF2-40B4-BE49-F238E27FC236}">
                <a16:creationId xmlns:a16="http://schemas.microsoft.com/office/drawing/2014/main" id="{A06C2D7F-064E-4281-8A68-D59CE3C22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1976" name="Rectangle 8">
            <a:extLst>
              <a:ext uri="{FF2B5EF4-FFF2-40B4-BE49-F238E27FC236}">
                <a16:creationId xmlns:a16="http://schemas.microsoft.com/office/drawing/2014/main" id="{9DC24AB7-2C35-40AC-BEFF-D5F66354D0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Advantages of e-commerce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8235247-C55C-48C6-B62B-464ADD94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FF53A8-8CFA-4726-93E3-06C6F5B80E59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210946" name="Rectangle 1026">
            <a:extLst>
              <a:ext uri="{FF2B5EF4-FFF2-40B4-BE49-F238E27FC236}">
                <a16:creationId xmlns:a16="http://schemas.microsoft.com/office/drawing/2014/main" id="{30233ECA-6FA1-4079-8008-3D926387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0947" name="Text Box 1027">
            <a:extLst>
              <a:ext uri="{FF2B5EF4-FFF2-40B4-BE49-F238E27FC236}">
                <a16:creationId xmlns:a16="http://schemas.microsoft.com/office/drawing/2014/main" id="{11B0C1AB-0D51-4D25-9228-63B91E8A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1855788"/>
            <a:ext cx="821689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defRPr/>
            </a:pPr>
            <a:r>
              <a:rPr lang="en-US" altLang="x-none" sz="2000" dirty="0"/>
              <a:t>For the seller: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Increases sales/decreases cost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Lower entry and exit cost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Makes promotion easier for smaller firms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Can be used to reach narrow market segments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Lower overheads and taxes in some cases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For the buyer: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Makes it easier to obtain competitive bids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Provides a wider range of choices</a:t>
            </a:r>
          </a:p>
          <a:p>
            <a:pPr>
              <a:buFontTx/>
              <a:buChar char="•"/>
              <a:defRPr/>
            </a:pPr>
            <a:r>
              <a:rPr lang="en-US" altLang="x-none" sz="2000" dirty="0"/>
              <a:t>Provides an easy way to customize the level of</a:t>
            </a:r>
          </a:p>
          <a:p>
            <a:pPr lvl="1">
              <a:defRPr/>
            </a:pPr>
            <a:r>
              <a:rPr lang="en-US" altLang="x-none" sz="2000" dirty="0"/>
              <a:t>detail in the information obtained</a:t>
            </a:r>
          </a:p>
        </p:txBody>
      </p:sp>
      <p:sp>
        <p:nvSpPr>
          <p:cNvPr id="210948" name="Rectangle 1028">
            <a:extLst>
              <a:ext uri="{FF2B5EF4-FFF2-40B4-BE49-F238E27FC236}">
                <a16:creationId xmlns:a16="http://schemas.microsoft.com/office/drawing/2014/main" id="{E26A7686-7B96-424B-A494-BB67DE17A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49" name="Rectangle 1029">
            <a:extLst>
              <a:ext uri="{FF2B5EF4-FFF2-40B4-BE49-F238E27FC236}">
                <a16:creationId xmlns:a16="http://schemas.microsoft.com/office/drawing/2014/main" id="{20DCFA13-9545-4B41-821A-A6A3C6D2F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0" name="Rectangle 1030">
            <a:extLst>
              <a:ext uri="{FF2B5EF4-FFF2-40B4-BE49-F238E27FC236}">
                <a16:creationId xmlns:a16="http://schemas.microsoft.com/office/drawing/2014/main" id="{037019FC-4092-49CD-A32A-E508609B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1" name="Rectangle 1031">
            <a:extLst>
              <a:ext uri="{FF2B5EF4-FFF2-40B4-BE49-F238E27FC236}">
                <a16:creationId xmlns:a16="http://schemas.microsoft.com/office/drawing/2014/main" id="{63EB521F-3AA8-4D0A-913E-4FCE232E0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0952" name="Rectangle 1032">
            <a:extLst>
              <a:ext uri="{FF2B5EF4-FFF2-40B4-BE49-F238E27FC236}">
                <a16:creationId xmlns:a16="http://schemas.microsoft.com/office/drawing/2014/main" id="{6C4D1077-F9B7-465A-B15A-3420A58949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Advantages of e-commerce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DD6524-A6AD-495D-B83E-FC1661C09E91}"/>
              </a:ext>
            </a:extLst>
          </p:cNvPr>
          <p:cNvGrpSpPr/>
          <p:nvPr/>
        </p:nvGrpSpPr>
        <p:grpSpPr>
          <a:xfrm>
            <a:off x="344972" y="5898234"/>
            <a:ext cx="7620304" cy="707886"/>
            <a:chOff x="344972" y="5898234"/>
            <a:chExt cx="7620304" cy="707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8A8CAA-67B5-40FC-8FFC-EA3333C4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72" y="5898234"/>
              <a:ext cx="835051" cy="7078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BFE9B3-5A49-484F-9D8A-52DCF26194D2}"/>
                </a:ext>
              </a:extLst>
            </p:cNvPr>
            <p:cNvSpPr txBox="1"/>
            <p:nvPr/>
          </p:nvSpPr>
          <p:spPr>
            <a:xfrm>
              <a:off x="1180023" y="5898234"/>
              <a:ext cx="6785253" cy="707886"/>
            </a:xfrm>
            <a:prstGeom prst="rect">
              <a:avLst/>
            </a:prstGeom>
            <a:solidFill>
              <a:srgbClr val="FEFBB8"/>
            </a:solidFill>
            <a:ln>
              <a:solidFill>
                <a:srgbClr val="FEFBB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How Governments can create an equal competitive environment for traditional and online businesses?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0" name="Rectangle 8">
            <a:extLst>
              <a:ext uri="{FF2B5EF4-FFF2-40B4-BE49-F238E27FC236}">
                <a16:creationId xmlns:a16="http://schemas.microsoft.com/office/drawing/2014/main" id="{58FF9A32-B7CF-4614-B2CE-CF20F41941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322" y="839286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Disadvantages of e-commerce</a:t>
            </a:r>
          </a:p>
        </p:txBody>
      </p:sp>
      <p:sp>
        <p:nvSpPr>
          <p:cNvPr id="212995" name="Text Box 3">
            <a:extLst>
              <a:ext uri="{FF2B5EF4-FFF2-40B4-BE49-F238E27FC236}">
                <a16:creationId xmlns:a16="http://schemas.microsoft.com/office/drawing/2014/main" id="{37298E9C-62E9-4D61-8EDC-268A461B0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147568"/>
            <a:ext cx="6624736" cy="42295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Some business processes are not suited to e-commerce, even with improvements in technology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Many products and services require a critical mass of potential buyers (e.g. online grocers)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Costs and returns on e-commerce can be difficult to quantify and estimate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Cultural impediments: People are reluctant to change in order to integrate new technology</a:t>
            </a:r>
          </a:p>
          <a:p>
            <a:pPr marL="228600" indent="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20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2000" dirty="0">
                <a:latin typeface="+mn-lt"/>
              </a:rPr>
              <a:t>The legal environment is uncertain: Courts and  legislators are trying to catch up.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3A5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B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 descr="Disclosing the Main Pros and Cons of E-Commerce for Businesses in 2020">
            <a:extLst>
              <a:ext uri="{FF2B5EF4-FFF2-40B4-BE49-F238E27FC236}">
                <a16:creationId xmlns:a16="http://schemas.microsoft.com/office/drawing/2014/main" id="{3DE56440-8F2A-4D2B-AABA-D6E96E1C4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r="20015" b="-8"/>
          <a:stretch/>
        </p:blipFill>
        <p:spPr bwMode="auto">
          <a:xfrm>
            <a:off x="6612413" y="2474471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994" name="Rectangle 2">
            <a:extLst>
              <a:ext uri="{FF2B5EF4-FFF2-40B4-BE49-F238E27FC236}">
                <a16:creationId xmlns:a16="http://schemas.microsoft.com/office/drawing/2014/main" id="{3924C682-6E7F-4F5B-AB5B-6AFCDF646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6804660" cy="76200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108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5E33DE4C-B898-44DD-ABA6-9245A1B2C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6813AB7-7793-41F0-9A44-FFCF447D5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8" name="Rectangle 6">
            <a:extLst>
              <a:ext uri="{FF2B5EF4-FFF2-40B4-BE49-F238E27FC236}">
                <a16:creationId xmlns:a16="http://schemas.microsoft.com/office/drawing/2014/main" id="{E4DA70F3-286C-47E5-A50B-86C73E5C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12999" name="Rectangle 7">
            <a:extLst>
              <a:ext uri="{FF2B5EF4-FFF2-40B4-BE49-F238E27FC236}">
                <a16:creationId xmlns:a16="http://schemas.microsoft.com/office/drawing/2014/main" id="{B7B6D5CC-F656-419C-ACE1-3D70DD150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C9ACC-17BD-313C-64ED-D814A2E9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326383"/>
            <a:ext cx="7064454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Why Primark does not sell online?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77572-B24F-2699-60C3-2D0182B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900" dirty="0"/>
              <a:t>Significant cost involved in warehousing and delivery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Cost involved in ecommerce website design and maintenance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Limited add-on purchase opportunities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Lack of Economies of Scale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/>
              <a:t>E-Commerce require needs a “back end” with very high functionality that links into inventory, logistics, customer accounts and finance systems.</a:t>
            </a:r>
          </a:p>
          <a:p>
            <a:pPr marL="0" indent="0">
              <a:buNone/>
            </a:pPr>
            <a:endParaRPr lang="en-GB" sz="1900" dirty="0"/>
          </a:p>
          <a:p>
            <a:pPr marL="0" indent="0">
              <a:buNone/>
            </a:pPr>
            <a:endParaRPr lang="en-GB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BD168-D21F-CA5C-ACC6-4CA511C1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4E4DB8-E6A9-431A-9625-7521D519799E}" type="slidenum">
              <a:rPr lang="en-US" alt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altLang="en-US" sz="5700">
              <a:solidFill>
                <a:srgbClr val="FFFFFF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14ECB9-B7C9-8A7A-F7E9-A8C101010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51610"/>
              </p:ext>
            </p:extLst>
          </p:nvPr>
        </p:nvGraphicFramePr>
        <p:xfrm>
          <a:off x="4295463" y="318165"/>
          <a:ext cx="4222173" cy="61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95680" imgH="657360" progId="Paint.Picture">
                  <p:embed/>
                </p:oleObj>
              </mc:Choice>
              <mc:Fallback>
                <p:oleObj name="Bitmap Image" r:id="rId2" imgW="4495680" imgH="657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5463" y="318165"/>
                        <a:ext cx="4222173" cy="617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61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FB1-04B3-940A-A87E-340215D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6" y="353035"/>
            <a:ext cx="7772400" cy="1143000"/>
          </a:xfrm>
        </p:spPr>
        <p:txBody>
          <a:bodyPr/>
          <a:lstStyle/>
          <a:p>
            <a:r>
              <a:rPr lang="en-GB" dirty="0"/>
              <a:t>Notable e-commerce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F533F-96C8-B602-DD8A-4710A7D5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34AA-879E-45F6-8B61-D1EC1D95D661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BDC51DB-AEB1-93E1-F144-13EBB17EA081}"/>
              </a:ext>
            </a:extLst>
          </p:cNvPr>
          <p:cNvSpPr/>
          <p:nvPr/>
        </p:nvSpPr>
        <p:spPr>
          <a:xfrm>
            <a:off x="253127" y="1916832"/>
            <a:ext cx="3310759" cy="21977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On Etsy, the cost of returns on a £5.00 item can be around £6.50.</a:t>
            </a:r>
            <a:endParaRPr lang="en-GB" sz="1600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FA7CE34-0C13-86A2-8E0D-EA4D320E47CB}"/>
              </a:ext>
            </a:extLst>
          </p:cNvPr>
          <p:cNvSpPr/>
          <p:nvPr/>
        </p:nvSpPr>
        <p:spPr>
          <a:xfrm>
            <a:off x="4355976" y="1484784"/>
            <a:ext cx="4680520" cy="33843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B0604020202020204" pitchFamily="2" charset="0"/>
              </a:rPr>
              <a:t>In </a:t>
            </a:r>
            <a:r>
              <a:rPr lang="en-GB" sz="1600" dirty="0">
                <a:solidFill>
                  <a:srgbClr val="000000"/>
                </a:solidFill>
                <a:latin typeface="Libre Baskerville" panose="020B0604020202020204" pitchFamily="2" charset="0"/>
              </a:rPr>
              <a:t>2018, Next had to make an accounting adjustment when it realised that the staffing and management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Libre Baskerville" panose="020B0604020202020204" pitchFamily="2" charset="0"/>
              </a:rPr>
              <a:t>cost of handling “click and collect” orders in-store was £0.89 per parcel and not the £0.57 previously assumed.</a:t>
            </a:r>
            <a:endParaRPr lang="en-GB" sz="16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86A22866-17DD-1F5A-4A1A-101D92DE898A}"/>
              </a:ext>
            </a:extLst>
          </p:cNvPr>
          <p:cNvSpPr/>
          <p:nvPr/>
        </p:nvSpPr>
        <p:spPr>
          <a:xfrm>
            <a:off x="1115616" y="4431568"/>
            <a:ext cx="4104456" cy="1883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Libre Baskerville" panose="02000000000000000000" pitchFamily="2" charset="0"/>
              </a:rPr>
              <a:t>IKEA rely on add-on purchase and some products share same components</a:t>
            </a:r>
          </a:p>
        </p:txBody>
      </p:sp>
    </p:spTree>
    <p:extLst>
      <p:ext uri="{BB962C8B-B14F-4D97-AF65-F5344CB8AC3E}">
        <p14:creationId xmlns:p14="http://schemas.microsoft.com/office/powerpoint/2010/main" val="357751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674189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0056" name="Rectangle 8">
            <a:extLst>
              <a:ext uri="{FF2B5EF4-FFF2-40B4-BE49-F238E27FC236}">
                <a16:creationId xmlns:a16="http://schemas.microsoft.com/office/drawing/2014/main" id="{482360E0-275E-444E-A778-A95A881468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17642" y="208352"/>
            <a:ext cx="5678694" cy="79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dirty="0">
                <a:solidFill>
                  <a:schemeClr val="bg1"/>
                </a:solidFill>
              </a:rPr>
              <a:t>Electronic commerce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0051" name="Text Box 3">
            <a:extLst>
              <a:ext uri="{FF2B5EF4-FFF2-40B4-BE49-F238E27FC236}">
                <a16:creationId xmlns:a16="http://schemas.microsoft.com/office/drawing/2014/main" id="{B63BEB8D-E5C0-4764-AF36-A08E606B7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18" y="2409105"/>
            <a:ext cx="5490525" cy="3646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To many people the term electronic commerce, often shortened to e-commerce, is equivalent to shopping on the web.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dirty="0">
              <a:solidFill>
                <a:schemeClr val="bg1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The term electronic business is sometimes used to capture the broader notion of e-commerce.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dirty="0">
              <a:solidFill>
                <a:schemeClr val="bg1"/>
              </a:solidFill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dirty="0">
                <a:solidFill>
                  <a:schemeClr val="bg1"/>
                </a:solidFill>
                <a:latin typeface="+mn-lt"/>
              </a:rPr>
              <a:t> In this session, we will use e-commerce in its broadest sense.  It encompasses both web and mobile shopping and other business conducted electronically.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674189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55E9ED31-477B-465E-A294-CE18F51D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98" y="1752600"/>
            <a:ext cx="546267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4D9C8950-5CDD-4146-916D-447746D0D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3" name="Rectangle 5">
            <a:extLst>
              <a:ext uri="{FF2B5EF4-FFF2-40B4-BE49-F238E27FC236}">
                <a16:creationId xmlns:a16="http://schemas.microsoft.com/office/drawing/2014/main" id="{7E7C7EFF-B73D-49C6-815A-3E48A6B3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B0DE1D2D-1686-4D6F-B4E3-7A355AE0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30055" name="Rectangle 7">
            <a:extLst>
              <a:ext uri="{FF2B5EF4-FFF2-40B4-BE49-F238E27FC236}">
                <a16:creationId xmlns:a16="http://schemas.microsoft.com/office/drawing/2014/main" id="{62EB1368-9213-44B7-A949-6CC6025F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09600"/>
            <a:ext cx="567869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CDF66-254B-4067-A84B-31F6B399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8953" y="6312372"/>
            <a:ext cx="1905000" cy="457200"/>
          </a:xfrm>
        </p:spPr>
        <p:txBody>
          <a:bodyPr/>
          <a:lstStyle/>
          <a:p>
            <a:fld id="{D34E4DB8-E6A9-431A-9625-7521D519799E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1026" name="Picture 2" descr="What's an Ecommerce Shopping Cart? How to optimize for… | BigCommerce">
            <a:extLst>
              <a:ext uri="{FF2B5EF4-FFF2-40B4-BE49-F238E27FC236}">
                <a16:creationId xmlns:a16="http://schemas.microsoft.com/office/drawing/2014/main" id="{BA7A20BF-B03E-4050-88BC-6CBACBD0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1" r="20723" b="1"/>
          <a:stretch/>
        </p:blipFill>
        <p:spPr bwMode="auto">
          <a:xfrm>
            <a:off x="5544313" y="1084005"/>
            <a:ext cx="3535902" cy="4714537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5C6864-27FF-4486-BE23-9D0DD1E07230}"/>
              </a:ext>
            </a:extLst>
          </p:cNvPr>
          <p:cNvCxnSpPr/>
          <p:nvPr/>
        </p:nvCxnSpPr>
        <p:spPr>
          <a:xfrm>
            <a:off x="0" y="651600"/>
            <a:ext cx="12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BDFD8F-8719-4202-8200-DCD8B555004B}"/>
              </a:ext>
            </a:extLst>
          </p:cNvPr>
          <p:cNvCxnSpPr/>
          <p:nvPr/>
        </p:nvCxnSpPr>
        <p:spPr>
          <a:xfrm flipH="1">
            <a:off x="7790701" y="5996132"/>
            <a:ext cx="262198" cy="469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9B845B-9816-40D0-B1F4-313B35198DCF}"/>
              </a:ext>
            </a:extLst>
          </p:cNvPr>
          <p:cNvCxnSpPr/>
          <p:nvPr/>
        </p:nvCxnSpPr>
        <p:spPr>
          <a:xfrm flipH="1">
            <a:off x="7946102" y="6000650"/>
            <a:ext cx="262198" cy="4696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F5A162-5112-4600-9167-4D3C5EDD796D}"/>
              </a:ext>
            </a:extLst>
          </p:cNvPr>
          <p:cNvCxnSpPr/>
          <p:nvPr/>
        </p:nvCxnSpPr>
        <p:spPr>
          <a:xfrm flipH="1">
            <a:off x="7943438" y="6003637"/>
            <a:ext cx="262198" cy="469689"/>
          </a:xfrm>
          <a:prstGeom prst="line">
            <a:avLst/>
          </a:prstGeom>
          <a:ln w="28575">
            <a:solidFill>
              <a:srgbClr val="F6740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3233A5-A642-4463-B65E-21F218FA7460}"/>
              </a:ext>
            </a:extLst>
          </p:cNvPr>
          <p:cNvCxnSpPr/>
          <p:nvPr/>
        </p:nvCxnSpPr>
        <p:spPr>
          <a:xfrm flipH="1">
            <a:off x="8074859" y="6013317"/>
            <a:ext cx="262198" cy="46968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B1C935-A636-4B85-BF20-2B20B72597A3}"/>
              </a:ext>
            </a:extLst>
          </p:cNvPr>
          <p:cNvCxnSpPr/>
          <p:nvPr/>
        </p:nvCxnSpPr>
        <p:spPr>
          <a:xfrm flipH="1">
            <a:off x="8207142" y="5993921"/>
            <a:ext cx="262198" cy="46968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5FA977-DDAC-4A4F-B0FE-5C65D49A4D8B}"/>
              </a:ext>
            </a:extLst>
          </p:cNvPr>
          <p:cNvCxnSpPr/>
          <p:nvPr/>
        </p:nvCxnSpPr>
        <p:spPr>
          <a:xfrm flipH="1">
            <a:off x="8357512" y="5980102"/>
            <a:ext cx="262198" cy="469689"/>
          </a:xfrm>
          <a:prstGeom prst="line">
            <a:avLst/>
          </a:prstGeom>
          <a:ln w="28575">
            <a:solidFill>
              <a:srgbClr val="FDF77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CE365D-0103-C086-911E-94BEEFF1C127}"/>
              </a:ext>
            </a:extLst>
          </p:cNvPr>
          <p:cNvSpPr/>
          <p:nvPr/>
        </p:nvSpPr>
        <p:spPr>
          <a:xfrm>
            <a:off x="5744684" y="114566"/>
            <a:ext cx="1347596" cy="6650503"/>
          </a:xfrm>
          <a:custGeom>
            <a:avLst/>
            <a:gdLst>
              <a:gd name="connsiteX0" fmla="*/ 2245672 w 2944919"/>
              <a:gd name="connsiteY0" fmla="*/ 0 h 7042004"/>
              <a:gd name="connsiteX1" fmla="*/ 13 w 2944919"/>
              <a:gd name="connsiteY1" fmla="*/ 2420471 h 7042004"/>
              <a:gd name="connsiteX2" fmla="*/ 2272566 w 2944919"/>
              <a:gd name="connsiteY2" fmla="*/ 6347012 h 7042004"/>
              <a:gd name="connsiteX3" fmla="*/ 2944919 w 2944919"/>
              <a:gd name="connsiteY3" fmla="*/ 7019365 h 704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919" h="7042004">
                <a:moveTo>
                  <a:pt x="2245672" y="0"/>
                </a:moveTo>
                <a:cubicBezTo>
                  <a:pt x="1120601" y="681318"/>
                  <a:pt x="-4469" y="1362636"/>
                  <a:pt x="13" y="2420471"/>
                </a:cubicBezTo>
                <a:cubicBezTo>
                  <a:pt x="4495" y="3478306"/>
                  <a:pt x="1781748" y="5580530"/>
                  <a:pt x="2272566" y="6347012"/>
                </a:cubicBezTo>
                <a:cubicBezTo>
                  <a:pt x="2763384" y="7113494"/>
                  <a:pt x="2854151" y="7066429"/>
                  <a:pt x="2944919" y="7019365"/>
                </a:cubicBez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19425-D631-8EA4-7E15-71BACC64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98" y="114566"/>
            <a:ext cx="7772400" cy="114300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Future of 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7438-F4F0-6BD6-FF00-A912BE3F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49089"/>
            <a:ext cx="5904656" cy="4114800"/>
          </a:xfrm>
        </p:spPr>
        <p:txBody>
          <a:bodyPr/>
          <a:lstStyle/>
          <a:p>
            <a:r>
              <a:rPr lang="en-GB" sz="2800" dirty="0"/>
              <a:t>Combining VR and AR to create Mixed Reality</a:t>
            </a:r>
          </a:p>
          <a:p>
            <a:r>
              <a:rPr lang="en-GB" sz="2800" dirty="0"/>
              <a:t>Direct to Consumers (D2C)-from manufacturer or producers to consumers</a:t>
            </a:r>
          </a:p>
          <a:p>
            <a:r>
              <a:rPr lang="en-GB" sz="2800" dirty="0"/>
              <a:t>Robotics and Drone based deliveries </a:t>
            </a:r>
          </a:p>
          <a:p>
            <a:r>
              <a:rPr lang="en-GB" sz="2800" dirty="0"/>
              <a:t>Emergence of Voice commerce and headless technology powered IoT devices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D6E8-2C53-AE30-9309-FE17739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34AA-879E-45F6-8B61-D1EC1D95D661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8608F-C8AA-5295-612E-B85601A38E7D}"/>
              </a:ext>
            </a:extLst>
          </p:cNvPr>
          <p:cNvGrpSpPr/>
          <p:nvPr/>
        </p:nvGrpSpPr>
        <p:grpSpPr>
          <a:xfrm>
            <a:off x="6864443" y="1238572"/>
            <a:ext cx="1928191" cy="4821439"/>
            <a:chOff x="6442607" y="2066639"/>
            <a:chExt cx="1928191" cy="4821439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AA558639-2A7D-3292-E8AD-9EB655E95D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614396"/>
                </p:ext>
              </p:extLst>
            </p:nvPr>
          </p:nvGraphicFramePr>
          <p:xfrm>
            <a:off x="6459564" y="2066639"/>
            <a:ext cx="1907367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2362320" imgH="1533600" progId="Paint.Picture">
                    <p:embed/>
                  </p:oleObj>
                </mc:Choice>
                <mc:Fallback>
                  <p:oleObj name="Bitmap Image" r:id="rId3" imgW="2362320" imgH="15336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59564" y="2066639"/>
                          <a:ext cx="1907367" cy="1238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943E8589-8945-926D-0879-10BFDE81ED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6340088"/>
                </p:ext>
              </p:extLst>
            </p:nvPr>
          </p:nvGraphicFramePr>
          <p:xfrm>
            <a:off x="6459565" y="3329213"/>
            <a:ext cx="1907367" cy="1175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009880" imgH="1238400" progId="Paint.Picture">
                    <p:embed/>
                  </p:oleObj>
                </mc:Choice>
                <mc:Fallback>
                  <p:oleObj name="Bitmap Image" r:id="rId5" imgW="2009880" imgH="12384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59565" y="3329213"/>
                          <a:ext cx="1907367" cy="11751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693EFA8D-4497-2CCE-0F50-F30F7B5278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0235567"/>
                </p:ext>
              </p:extLst>
            </p:nvPr>
          </p:nvGraphicFramePr>
          <p:xfrm>
            <a:off x="6442607" y="4603215"/>
            <a:ext cx="1924325" cy="1057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390760" imgH="1314360" progId="Paint.Picture">
                    <p:embed/>
                  </p:oleObj>
                </mc:Choice>
                <mc:Fallback>
                  <p:oleObj name="Bitmap Image" r:id="rId7" imgW="2390760" imgH="13143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42607" y="4603215"/>
                          <a:ext cx="1924325" cy="10579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3EBB3563-9355-43E0-912B-6BFB533821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5348944"/>
                </p:ext>
              </p:extLst>
            </p:nvPr>
          </p:nvGraphicFramePr>
          <p:xfrm>
            <a:off x="6446472" y="5709860"/>
            <a:ext cx="1924326" cy="1178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3971880" imgH="3228840" progId="Paint.Picture">
                    <p:embed/>
                  </p:oleObj>
                </mc:Choice>
                <mc:Fallback>
                  <p:oleObj name="Bitmap Image" r:id="rId9" imgW="3971880" imgH="32288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6472" y="5709860"/>
                          <a:ext cx="1924326" cy="11782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651A6D40-84AB-6409-E73B-804EDE01453D}"/>
              </a:ext>
            </a:extLst>
          </p:cNvPr>
          <p:cNvSpPr/>
          <p:nvPr/>
        </p:nvSpPr>
        <p:spPr>
          <a:xfrm rot="11673857">
            <a:off x="5481987" y="-46002"/>
            <a:ext cx="3888432" cy="7059323"/>
          </a:xfrm>
          <a:prstGeom prst="arc">
            <a:avLst>
              <a:gd name="adj1" fmla="val 16200000"/>
              <a:gd name="adj2" fmla="val 4226466"/>
            </a:avLst>
          </a:prstGeom>
          <a:ln w="9525" cap="flat" cmpd="sng" algn="ctr">
            <a:solidFill>
              <a:srgbClr val="F56F0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0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A03D15-4E1F-4A6D-9DA4-EC28776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52" y="4620934"/>
            <a:ext cx="4969644" cy="1200329"/>
          </a:xfrm>
        </p:spPr>
        <p:txBody>
          <a:bodyPr vert="horz" wrap="square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6300" dirty="0">
                <a:gradFill>
                  <a:gsLst>
                    <a:gs pos="0">
                      <a:srgbClr val="FFFF00"/>
                    </a:gs>
                    <a:gs pos="56000">
                      <a:srgbClr val="F5833D"/>
                    </a:gs>
                    <a:gs pos="100000">
                      <a:srgbClr val="FF0000"/>
                    </a:gs>
                  </a:gsLst>
                  <a:lin ang="108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40A02050405020203" pitchFamily="18" charset="0"/>
              </a:rPr>
              <a:t>The End…</a:t>
            </a: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A49ABAB0-EAD2-4C45-9FDE-808F9BC40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81" b="614"/>
          <a:stretch/>
        </p:blipFill>
        <p:spPr>
          <a:xfrm>
            <a:off x="20" y="10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857610"/>
            <a:ext cx="9143592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EE86-AFE8-4DC4-A8A6-41B121DB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51A1-60D7-43C2-B20A-47B0CD77AFF7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60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8" name="Rectangle 7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944" name="Rectangle 8">
            <a:extLst>
              <a:ext uri="{FF2B5EF4-FFF2-40B4-BE49-F238E27FC236}">
                <a16:creationId xmlns:a16="http://schemas.microsoft.com/office/drawing/2014/main" id="{B199908C-6BC2-462E-9845-3FCC1FB570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2134" y="764704"/>
            <a:ext cx="3086452" cy="49524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E-commerce is not new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4F54BA2-B222-4E1C-8323-C64EC0BD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8268" y="6356350"/>
            <a:ext cx="827082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F1E082EE-1DFA-45D4-9CC1-87B83D9F95B6}" type="slidenum">
              <a:rPr lang="en-US" altLang="en-US" sz="10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altLang="en-US" sz="10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3D7F465C-01AD-4810-9960-FD90EB53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8" y="1640401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67940" name="Rectangle 4">
            <a:extLst>
              <a:ext uri="{FF2B5EF4-FFF2-40B4-BE49-F238E27FC236}">
                <a16:creationId xmlns:a16="http://schemas.microsoft.com/office/drawing/2014/main" id="{9BD9AC83-F822-454F-B4C9-07004D722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id="{FB1CF807-89BA-4C00-98FB-4539CA30B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2" name="Rectangle 6">
            <a:extLst>
              <a:ext uri="{FF2B5EF4-FFF2-40B4-BE49-F238E27FC236}">
                <a16:creationId xmlns:a16="http://schemas.microsoft.com/office/drawing/2014/main" id="{30913DFB-7DD6-4008-810C-3768871B2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7943" name="Rectangle 7">
            <a:extLst>
              <a:ext uri="{FF2B5EF4-FFF2-40B4-BE49-F238E27FC236}">
                <a16:creationId xmlns:a16="http://schemas.microsoft.com/office/drawing/2014/main" id="{11E1912A-831F-405D-B3D1-8796F98C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7946" name="Text Box 3">
            <a:extLst>
              <a:ext uri="{FF2B5EF4-FFF2-40B4-BE49-F238E27FC236}">
                <a16:creationId xmlns:a16="http://schemas.microsoft.com/office/drawing/2014/main" id="{C0D88DC3-B7C6-4197-8AD4-B8827B3A9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17737"/>
              </p:ext>
            </p:extLst>
          </p:nvPr>
        </p:nvGraphicFramePr>
        <p:xfrm>
          <a:off x="3612192" y="764704"/>
          <a:ext cx="5280288" cy="595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15F503E-005E-41E8-B089-2FC3218E7691}"/>
              </a:ext>
            </a:extLst>
          </p:cNvPr>
          <p:cNvSpPr/>
          <p:nvPr/>
        </p:nvSpPr>
        <p:spPr>
          <a:xfrm rot="10800000">
            <a:off x="0" y="6165312"/>
            <a:ext cx="3223260" cy="72000"/>
          </a:xfrm>
          <a:prstGeom prst="rect">
            <a:avLst/>
          </a:prstGeom>
          <a:gradFill>
            <a:gsLst>
              <a:gs pos="0">
                <a:srgbClr val="FFFF00"/>
              </a:gs>
              <a:gs pos="56000">
                <a:srgbClr val="F5833D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68" name="Rectangle 8">
            <a:extLst>
              <a:ext uri="{FF2B5EF4-FFF2-40B4-BE49-F238E27FC236}">
                <a16:creationId xmlns:a16="http://schemas.microsoft.com/office/drawing/2014/main" id="{4601592E-AFED-4E7E-8FFB-B0B53D4764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556995"/>
            <a:ext cx="78867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Electronic data interchange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2DA7B70-44DB-41CC-8B9E-1DF1B753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96DDCAEA-442C-4D12-A154-8F2EBB137509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DF5DDD9A-A219-4C96-B6EA-5A968D91C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436" y="1412776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68964" name="Rectangle 4">
            <a:extLst>
              <a:ext uri="{FF2B5EF4-FFF2-40B4-BE49-F238E27FC236}">
                <a16:creationId xmlns:a16="http://schemas.microsoft.com/office/drawing/2014/main" id="{97F0CBC7-F35B-4EA2-A42A-1C1B71686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5" name="Rectangle 5">
            <a:extLst>
              <a:ext uri="{FF2B5EF4-FFF2-40B4-BE49-F238E27FC236}">
                <a16:creationId xmlns:a16="http://schemas.microsoft.com/office/drawing/2014/main" id="{3774A309-5AAD-425F-A92E-10D962259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6" name="Rectangle 6">
            <a:extLst>
              <a:ext uri="{FF2B5EF4-FFF2-40B4-BE49-F238E27FC236}">
                <a16:creationId xmlns:a16="http://schemas.microsoft.com/office/drawing/2014/main" id="{B5B3EEEE-652D-448F-9AD7-A16184E7D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8967" name="Rectangle 7">
            <a:extLst>
              <a:ext uri="{FF2B5EF4-FFF2-40B4-BE49-F238E27FC236}">
                <a16:creationId xmlns:a16="http://schemas.microsoft.com/office/drawing/2014/main" id="{88F3B9A9-EDCA-46FE-B4BD-2EA032C01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8970" name="Text Box 3">
            <a:extLst>
              <a:ext uri="{FF2B5EF4-FFF2-40B4-BE49-F238E27FC236}">
                <a16:creationId xmlns:a16="http://schemas.microsoft.com/office/drawing/2014/main" id="{1CE08134-0DC4-4B58-AE1B-713151FFF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5462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FC217CA-9851-4049-A8AC-89B4DDAC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8615E6-4F16-4428-A966-CF45F7AB5793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3C2EE458-C60B-4A33-986F-D05987582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24" y="16288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1011" name="Text Box 3">
            <a:extLst>
              <a:ext uri="{FF2B5EF4-FFF2-40B4-BE49-F238E27FC236}">
                <a16:creationId xmlns:a16="http://schemas.microsoft.com/office/drawing/2014/main" id="{3E501F46-3879-4EA1-9FF1-2D5124628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15" y="1811953"/>
            <a:ext cx="552006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The origins of traditional commerce predate recorded history.</a:t>
            </a:r>
          </a:p>
          <a:p>
            <a:pPr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Commerce is based on the specialisation of skills.  Instead of performing all services and producing all goods independently, people rely on each other for the goods and services they need.</a:t>
            </a:r>
          </a:p>
          <a:p>
            <a:pPr>
              <a:defRPr/>
            </a:pPr>
            <a:endParaRPr lang="en-US" altLang="x-none" dirty="0">
              <a:latin typeface="Times New Roman" charset="0"/>
            </a:endParaRPr>
          </a:p>
          <a:p>
            <a:pPr>
              <a:defRPr/>
            </a:pPr>
            <a:r>
              <a:rPr lang="en-US" altLang="x-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Example</a:t>
            </a:r>
            <a:r>
              <a:rPr lang="en-US" altLang="x-none" dirty="0">
                <a:latin typeface="Times New Roman" charset="0"/>
              </a:rPr>
              <a:t>: My family trades apples to one of our neighbors in exchange for repairs to the fences in our house who in turn trades apples for shoes.</a:t>
            </a:r>
          </a:p>
        </p:txBody>
      </p: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D346C3A3-462D-4468-91BE-14CFF40B0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3" name="Rectangle 5">
            <a:extLst>
              <a:ext uri="{FF2B5EF4-FFF2-40B4-BE49-F238E27FC236}">
                <a16:creationId xmlns:a16="http://schemas.microsoft.com/office/drawing/2014/main" id="{4FF883F5-8450-43F2-8CF3-4833216EE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4" name="Rectangle 6">
            <a:extLst>
              <a:ext uri="{FF2B5EF4-FFF2-40B4-BE49-F238E27FC236}">
                <a16:creationId xmlns:a16="http://schemas.microsoft.com/office/drawing/2014/main" id="{DABC8D47-9997-4134-911D-229127073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5" name="Rectangle 7">
            <a:extLst>
              <a:ext uri="{FF2B5EF4-FFF2-40B4-BE49-F238E27FC236}">
                <a16:creationId xmlns:a16="http://schemas.microsoft.com/office/drawing/2014/main" id="{9D495F39-1593-4F54-916A-D1FCF66D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1016" name="Rectangle 8">
            <a:extLst>
              <a:ext uri="{FF2B5EF4-FFF2-40B4-BE49-F238E27FC236}">
                <a16:creationId xmlns:a16="http://schemas.microsoft.com/office/drawing/2014/main" id="{C12AFC01-9B89-4451-AE12-A6138EB397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Origins of 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37F6D-AD42-468B-923C-6D5DF4D7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41" y="2708920"/>
            <a:ext cx="3046975" cy="2189164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ABAFAAFE-66EF-43E5-B7EA-545725AE025F}"/>
              </a:ext>
            </a:extLst>
          </p:cNvPr>
          <p:cNvSpPr/>
          <p:nvPr/>
        </p:nvSpPr>
        <p:spPr>
          <a:xfrm rot="8893792">
            <a:off x="5545185" y="3006134"/>
            <a:ext cx="2776093" cy="2625001"/>
          </a:xfrm>
          <a:custGeom>
            <a:avLst/>
            <a:gdLst>
              <a:gd name="connsiteX0" fmla="*/ 1070743 w 2776093"/>
              <a:gd name="connsiteY0" fmla="*/ 34754 h 2625001"/>
              <a:gd name="connsiteX1" fmla="*/ 2393700 w 2776093"/>
              <a:gd name="connsiteY1" fmla="*/ 407842 h 2625001"/>
              <a:gd name="connsiteX2" fmla="*/ 2683453 w 2776093"/>
              <a:gd name="connsiteY2" fmla="*/ 1783959 h 2625001"/>
              <a:gd name="connsiteX3" fmla="*/ 2225743 w 2776093"/>
              <a:gd name="connsiteY3" fmla="*/ 1617377 h 2625001"/>
              <a:gd name="connsiteX4" fmla="*/ 1832803 w 2776093"/>
              <a:gd name="connsiteY4" fmla="*/ 1474368 h 2625001"/>
              <a:gd name="connsiteX5" fmla="*/ 1388047 w 2776093"/>
              <a:gd name="connsiteY5" fmla="*/ 1312501 h 2625001"/>
              <a:gd name="connsiteX6" fmla="*/ 1288625 w 2776093"/>
              <a:gd name="connsiteY6" fmla="*/ 912140 h 2625001"/>
              <a:gd name="connsiteX7" fmla="*/ 1186030 w 2776093"/>
              <a:gd name="connsiteY7" fmla="*/ 499002 h 2625001"/>
              <a:gd name="connsiteX8" fmla="*/ 1070743 w 2776093"/>
              <a:gd name="connsiteY8" fmla="*/ 34754 h 2625001"/>
              <a:gd name="connsiteX0" fmla="*/ 1070743 w 2776093"/>
              <a:gd name="connsiteY0" fmla="*/ 34754 h 2625001"/>
              <a:gd name="connsiteX1" fmla="*/ 2393700 w 2776093"/>
              <a:gd name="connsiteY1" fmla="*/ 407842 h 2625001"/>
              <a:gd name="connsiteX2" fmla="*/ 2683453 w 2776093"/>
              <a:gd name="connsiteY2" fmla="*/ 1783959 h 262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6093" h="2625001" stroke="0" extrusionOk="0">
                <a:moveTo>
                  <a:pt x="1070743" y="34754"/>
                </a:moveTo>
                <a:cubicBezTo>
                  <a:pt x="1506092" y="-153663"/>
                  <a:pt x="2161193" y="22437"/>
                  <a:pt x="2393700" y="407842"/>
                </a:cubicBezTo>
                <a:cubicBezTo>
                  <a:pt x="2774139" y="798240"/>
                  <a:pt x="2807257" y="1342903"/>
                  <a:pt x="2683453" y="1783959"/>
                </a:cubicBezTo>
                <a:cubicBezTo>
                  <a:pt x="2548772" y="1787102"/>
                  <a:pt x="2449371" y="1638147"/>
                  <a:pt x="2225743" y="1617377"/>
                </a:cubicBezTo>
                <a:cubicBezTo>
                  <a:pt x="2002115" y="1596607"/>
                  <a:pt x="1970290" y="1512886"/>
                  <a:pt x="1832803" y="1474368"/>
                </a:cubicBezTo>
                <a:cubicBezTo>
                  <a:pt x="1695316" y="1435850"/>
                  <a:pt x="1487163" y="1331444"/>
                  <a:pt x="1388047" y="1312501"/>
                </a:cubicBezTo>
                <a:cubicBezTo>
                  <a:pt x="1315773" y="1169078"/>
                  <a:pt x="1374826" y="1069506"/>
                  <a:pt x="1288625" y="912140"/>
                </a:cubicBezTo>
                <a:cubicBezTo>
                  <a:pt x="1202424" y="754774"/>
                  <a:pt x="1249180" y="620533"/>
                  <a:pt x="1186030" y="499002"/>
                </a:cubicBezTo>
                <a:cubicBezTo>
                  <a:pt x="1122880" y="377471"/>
                  <a:pt x="1177440" y="249742"/>
                  <a:pt x="1070743" y="34754"/>
                </a:cubicBezTo>
                <a:close/>
              </a:path>
              <a:path w="2776093" h="2625001" fill="none" extrusionOk="0">
                <a:moveTo>
                  <a:pt x="1070743" y="34754"/>
                </a:moveTo>
                <a:cubicBezTo>
                  <a:pt x="1538951" y="41238"/>
                  <a:pt x="2033488" y="202758"/>
                  <a:pt x="2393700" y="407842"/>
                </a:cubicBezTo>
                <a:cubicBezTo>
                  <a:pt x="2717643" y="665794"/>
                  <a:pt x="2796800" y="1385257"/>
                  <a:pt x="2683453" y="1783959"/>
                </a:cubicBezTo>
              </a:path>
              <a:path w="2776093" h="2625001" fill="none" stroke="0" extrusionOk="0">
                <a:moveTo>
                  <a:pt x="1070743" y="34754"/>
                </a:moveTo>
                <a:cubicBezTo>
                  <a:pt x="1585079" y="-91161"/>
                  <a:pt x="1992852" y="22475"/>
                  <a:pt x="2393700" y="407842"/>
                </a:cubicBezTo>
                <a:cubicBezTo>
                  <a:pt x="2789852" y="724451"/>
                  <a:pt x="2826780" y="1401516"/>
                  <a:pt x="2683453" y="1783959"/>
                </a:cubicBezTo>
              </a:path>
            </a:pathLst>
          </a:custGeom>
          <a:ln w="57150">
            <a:solidFill>
              <a:schemeClr val="accent6">
                <a:lumMod val="75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3978248048">
                  <a:prstGeom prst="arc">
                    <a:avLst>
                      <a:gd name="adj1" fmla="val 15363230"/>
                      <a:gd name="adj2" fmla="val 1199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9596041-1F2C-4142-B07D-75A4ECC8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77415F-28CC-459F-93F6-2BFB6CDF4A1A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C9A6D430-4DAC-4521-A884-126A501F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2035" name="Text Box 3">
            <a:extLst>
              <a:ext uri="{FF2B5EF4-FFF2-40B4-BE49-F238E27FC236}">
                <a16:creationId xmlns:a16="http://schemas.microsoft.com/office/drawing/2014/main" id="{F57EE96C-198B-48F7-AEE5-65EC8CEB1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11" y="2078176"/>
            <a:ext cx="556762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dirty="0">
                <a:latin typeface="Times New Roman" charset="0"/>
              </a:rPr>
              <a:t>Although money has replaced bartering, the basic mechanics of commerce remain the same: </a:t>
            </a:r>
            <a:r>
              <a:rPr lang="en-US" altLang="x-none" dirty="0">
                <a:solidFill>
                  <a:srgbClr val="0070C0"/>
                </a:solidFill>
                <a:latin typeface="Times New Roman" charset="0"/>
              </a:rPr>
              <a:t>one member of society creates something of value that another member of society desires</a:t>
            </a:r>
            <a:r>
              <a:rPr lang="en-US" altLang="x-none" dirty="0">
                <a:latin typeface="Times New Roman" charset="0"/>
              </a:rPr>
              <a:t>.</a:t>
            </a:r>
          </a:p>
          <a:p>
            <a:pPr lvl="1">
              <a:defRPr/>
            </a:pPr>
            <a:endParaRPr lang="en-US" altLang="x-none" dirty="0">
              <a:latin typeface="Times New Roman" charset="0"/>
            </a:endParaRPr>
          </a:p>
          <a:p>
            <a:pPr>
              <a:defRPr/>
            </a:pPr>
            <a:r>
              <a:rPr lang="en-US" altLang="x-none" b="1" i="1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Commerce</a:t>
            </a:r>
            <a:r>
              <a:rPr lang="en-US" altLang="x-none" dirty="0">
                <a:latin typeface="Times New Roman" charset="0"/>
              </a:rPr>
              <a:t> is a negotiated exchange of valuable objects or services between at least two </a:t>
            </a:r>
            <a:r>
              <a:rPr lang="en-US" altLang="x-none">
                <a:latin typeface="Times New Roman" charset="0"/>
              </a:rPr>
              <a:t>parties an</a:t>
            </a:r>
            <a:r>
              <a:rPr lang="en-US" altLang="x-none" dirty="0">
                <a:latin typeface="Times New Roman" charset="0"/>
              </a:rPr>
              <a:t>d</a:t>
            </a:r>
            <a:r>
              <a:rPr lang="en-US" altLang="x-none">
                <a:latin typeface="Times New Roman" charset="0"/>
              </a:rPr>
              <a:t> </a:t>
            </a:r>
            <a:r>
              <a:rPr lang="en-US" altLang="x-none" dirty="0">
                <a:latin typeface="Times New Roman" charset="0"/>
              </a:rPr>
              <a:t>includes all activities that each of the parties undertakes the complete the transaction.</a:t>
            </a:r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AF9FE06D-4203-43BD-9884-CFEB5BC9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A3E9DFBF-2C92-4092-AEFE-5DA9A8FB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8" name="Rectangle 6">
            <a:extLst>
              <a:ext uri="{FF2B5EF4-FFF2-40B4-BE49-F238E27FC236}">
                <a16:creationId xmlns:a16="http://schemas.microsoft.com/office/drawing/2014/main" id="{C371C2F4-DB10-4AEA-BB67-9372A8EBB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39" name="Rectangle 7">
            <a:extLst>
              <a:ext uri="{FF2B5EF4-FFF2-40B4-BE49-F238E27FC236}">
                <a16:creationId xmlns:a16="http://schemas.microsoft.com/office/drawing/2014/main" id="{793B458F-0B3F-4142-A49B-63196BC93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2040" name="Rectangle 8">
            <a:extLst>
              <a:ext uri="{FF2B5EF4-FFF2-40B4-BE49-F238E27FC236}">
                <a16:creationId xmlns:a16="http://schemas.microsoft.com/office/drawing/2014/main" id="{79D30A02-B1F3-4DCD-948D-7E0C6AF37F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Traditional 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7E91D-CFD5-430B-BD04-8862E02D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6023" y="2358196"/>
            <a:ext cx="3119353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992" name="Rectangle 8">
            <a:extLst>
              <a:ext uri="{FF2B5EF4-FFF2-40B4-BE49-F238E27FC236}">
                <a16:creationId xmlns:a16="http://schemas.microsoft.com/office/drawing/2014/main" id="{14C686CA-B421-42E1-9870-6535AD3232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 and commerce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D9FF9F4-1300-4A75-B060-54206294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845A31A8-E9A2-42DE-A7D5-26B68430F910}" type="slidenum">
              <a:rPr lang="en-US" altLang="en-US" sz="10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altLang="en-US" sz="10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39BF3408-22BC-4AAF-9368-9A98A8502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018BCABB-B5F3-4D0A-9586-03496932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90" name="Rectangle 6">
            <a:extLst>
              <a:ext uri="{FF2B5EF4-FFF2-40B4-BE49-F238E27FC236}">
                <a16:creationId xmlns:a16="http://schemas.microsoft.com/office/drawing/2014/main" id="{B5E83D21-7DDE-4153-BAA8-5FACE5E7A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69991" name="Rectangle 7">
            <a:extLst>
              <a:ext uri="{FF2B5EF4-FFF2-40B4-BE49-F238E27FC236}">
                <a16:creationId xmlns:a16="http://schemas.microsoft.com/office/drawing/2014/main" id="{05986715-657B-451D-BFDB-6EE081256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79" y="88740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graphicFrame>
        <p:nvGraphicFramePr>
          <p:cNvPr id="169994" name="Text Box 3">
            <a:extLst>
              <a:ext uri="{FF2B5EF4-FFF2-40B4-BE49-F238E27FC236}">
                <a16:creationId xmlns:a16="http://schemas.microsoft.com/office/drawing/2014/main" id="{675685AB-BF90-4062-894E-22C7B1627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1829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3D241067-2669-4EC7-BD23-506F550CB35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24543" y="456827"/>
            <a:ext cx="71608" cy="5885424"/>
          </a:xfrm>
          <a:prstGeom prst="rect">
            <a:avLst/>
          </a:prstGeom>
          <a:gradFill>
            <a:gsLst>
              <a:gs pos="0">
                <a:srgbClr val="FEFBB8"/>
              </a:gs>
              <a:gs pos="57000">
                <a:srgbClr val="F5833D"/>
              </a:gs>
              <a:gs pos="24000">
                <a:srgbClr val="FFFF00"/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60" name="Rectangle 8">
            <a:extLst>
              <a:ext uri="{FF2B5EF4-FFF2-40B4-BE49-F238E27FC236}">
                <a16:creationId xmlns:a16="http://schemas.microsoft.com/office/drawing/2014/main" id="{3B36958A-CBF0-441B-A091-73DA0AEE9A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298" y="502021"/>
            <a:ext cx="4070644" cy="11743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  <a:defRPr/>
            </a:pPr>
            <a:r>
              <a:rPr lang="en-US" altLang="x-none" sz="3500" dirty="0">
                <a:solidFill>
                  <a:schemeClr val="tx1"/>
                </a:solidFill>
              </a:rPr>
              <a:t>E-commerce</a:t>
            </a:r>
          </a:p>
        </p:txBody>
      </p:sp>
      <p:sp>
        <p:nvSpPr>
          <p:cNvPr id="177155" name="Text Box 3">
            <a:extLst>
              <a:ext uri="{FF2B5EF4-FFF2-40B4-BE49-F238E27FC236}">
                <a16:creationId xmlns:a16="http://schemas.microsoft.com/office/drawing/2014/main" id="{BC8513B8-F6B0-460E-8695-89F31C6EF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03" y="1981956"/>
            <a:ext cx="5264257" cy="37546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b="1" i="1" dirty="0">
                <a:latin typeface="+mn-lt"/>
              </a:rPr>
              <a:t>e-commerce</a:t>
            </a:r>
            <a:r>
              <a:rPr lang="en-US" altLang="x-none" sz="1800" dirty="0">
                <a:latin typeface="+mn-lt"/>
              </a:rPr>
              <a:t> is the use of electronic data transmission to implement, buying and selling on internet or enhancement any business activity.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+mn-lt"/>
              </a:rPr>
              <a:t>Example: A buyer sends an electronic purchase order to a seller.  The seller provides goods and services and then send an electronic invoice back to the buyer. The payment is ay also be made electronically.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x-none" sz="1800" dirty="0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x-none" sz="1800" dirty="0">
                <a:latin typeface="+mn-lt"/>
              </a:rPr>
              <a:t>When used appropriately, electronic transactions can save both time and money, provide bigger target market, and create new business opportunities.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816314E-3286-478D-9C2B-1B8DA9EC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EDC96586-8922-457D-9D49-80B33FEA822C}" type="slidenum">
              <a:rPr lang="en-US" altLang="en-US" sz="1000">
                <a:solidFill>
                  <a:srgbClr val="FFFFFF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8</a:t>
            </a:fld>
            <a:endParaRPr lang="en-US" alt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F8415A6E-B002-42F1-BD1E-4A678101C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AFC8C8E0-F62F-4233-89AB-F32B7727B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B6FB1638-547B-4355-9E43-1C0488EB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8" name="Rectangle 6">
            <a:extLst>
              <a:ext uri="{FF2B5EF4-FFF2-40B4-BE49-F238E27FC236}">
                <a16:creationId xmlns:a16="http://schemas.microsoft.com/office/drawing/2014/main" id="{6D866C70-5550-4D1A-88E6-93727480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77159" name="Rectangle 7">
            <a:extLst>
              <a:ext uri="{FF2B5EF4-FFF2-40B4-BE49-F238E27FC236}">
                <a16:creationId xmlns:a16="http://schemas.microsoft.com/office/drawing/2014/main" id="{DBE2A7FE-B316-4A16-AA81-5A21A19BA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00F25A-F58D-4593-97C3-7EB6FF5EFE68}"/>
              </a:ext>
            </a:extLst>
          </p:cNvPr>
          <p:cNvSpPr/>
          <p:nvPr/>
        </p:nvSpPr>
        <p:spPr>
          <a:xfrm>
            <a:off x="5540862" y="1200944"/>
            <a:ext cx="3464836" cy="4449780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tarting Your Ecommerce Business From Scratch, Step by Step | Disruptive  Advertising">
            <a:extLst>
              <a:ext uri="{FF2B5EF4-FFF2-40B4-BE49-F238E27FC236}">
                <a16:creationId xmlns:a16="http://schemas.microsoft.com/office/drawing/2014/main" id="{208CD1FC-2467-47E4-94A6-6D950E881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r="41633" b="1"/>
          <a:stretch/>
        </p:blipFill>
        <p:spPr bwMode="auto">
          <a:xfrm>
            <a:off x="5606987" y="1268760"/>
            <a:ext cx="3332586" cy="43283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F69D508-2445-4A29-8B0D-2562BD96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7F5A64-71DE-428C-BAA2-904E677A66ED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54A4DF53-1C56-4C1D-994A-1ADB078A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47800"/>
            <a:ext cx="7391400" cy="76200"/>
          </a:xfrm>
          <a:prstGeom prst="rect">
            <a:avLst/>
          </a:prstGeom>
          <a:gradFill>
            <a:gsLst>
              <a:gs pos="0">
                <a:srgbClr val="FFFF00"/>
              </a:gs>
              <a:gs pos="51000">
                <a:srgbClr val="F5833D"/>
              </a:gs>
              <a:gs pos="100000">
                <a:srgbClr val="FF0000"/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981FA8AB-7FC0-43CE-852F-E5156D65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4" name="Rectangle 4">
            <a:extLst>
              <a:ext uri="{FF2B5EF4-FFF2-40B4-BE49-F238E27FC236}">
                <a16:creationId xmlns:a16="http://schemas.microsoft.com/office/drawing/2014/main" id="{250730A9-9788-45B0-AC40-53F43D7AD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5" name="Rectangle 5">
            <a:extLst>
              <a:ext uri="{FF2B5EF4-FFF2-40B4-BE49-F238E27FC236}">
                <a16:creationId xmlns:a16="http://schemas.microsoft.com/office/drawing/2014/main" id="{5FD80FA7-9480-4484-B6DE-3F482B40C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6" name="Rectangle 6">
            <a:extLst>
              <a:ext uri="{FF2B5EF4-FFF2-40B4-BE49-F238E27FC236}">
                <a16:creationId xmlns:a16="http://schemas.microsoft.com/office/drawing/2014/main" id="{9C9051B8-0E17-4BBA-BC59-ADC8308B4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endParaRPr lang="x-none" altLang="x-none" sz="4400">
              <a:solidFill>
                <a:schemeClr val="tx2"/>
              </a:solidFill>
            </a:endParaRPr>
          </a:p>
        </p:txBody>
      </p:sp>
      <p:sp>
        <p:nvSpPr>
          <p:cNvPr id="199687" name="Text Box 7">
            <a:extLst>
              <a:ext uri="{FF2B5EF4-FFF2-40B4-BE49-F238E27FC236}">
                <a16:creationId xmlns:a16="http://schemas.microsoft.com/office/drawing/2014/main" id="{71208561-7D48-4ADE-90AD-FFB422D4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23" y="1873054"/>
            <a:ext cx="529928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dirty="0">
                <a:latin typeface="Times New Roman" charset="0"/>
              </a:rPr>
              <a:t>E-commerce is changing the way traditional commerce is conducted:</a:t>
            </a:r>
          </a:p>
          <a:p>
            <a:pPr>
              <a:buFontTx/>
              <a:buChar char="•"/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Technology can help throughout the process including promotion, searching, selecting, negotiating, delivery, and support.</a:t>
            </a:r>
          </a:p>
          <a:p>
            <a:pPr lvl="1">
              <a:defRPr/>
            </a:pPr>
            <a:endParaRPr lang="en-US" altLang="x-none" dirty="0">
              <a:latin typeface="Times New Roman" charset="0"/>
            </a:endParaRPr>
          </a:p>
          <a:p>
            <a:pPr>
              <a:buFontTx/>
              <a:buChar char="•"/>
              <a:defRPr/>
            </a:pPr>
            <a:r>
              <a:rPr lang="en-US" altLang="x-none" dirty="0">
                <a:latin typeface="Times New Roman" charset="0"/>
              </a:rPr>
              <a:t> The value chain is being reconfigured with number of intermediaries reduced.</a:t>
            </a:r>
          </a:p>
        </p:txBody>
      </p:sp>
      <p:sp>
        <p:nvSpPr>
          <p:cNvPr id="199688" name="Rectangle 8">
            <a:extLst>
              <a:ext uri="{FF2B5EF4-FFF2-40B4-BE49-F238E27FC236}">
                <a16:creationId xmlns:a16="http://schemas.microsoft.com/office/drawing/2014/main" id="{5F05C067-2A4F-497D-A7AA-421895EE40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dirty="0"/>
              <a:t>Impact of e-commerce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5D56-6A16-4E84-A86A-FDE3C5C7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04" y="2157541"/>
            <a:ext cx="3491880" cy="3119229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68D76E09-D538-45FF-8CB7-4670103D9A1A}"/>
              </a:ext>
            </a:extLst>
          </p:cNvPr>
          <p:cNvSpPr/>
          <p:nvPr/>
        </p:nvSpPr>
        <p:spPr>
          <a:xfrm rot="9999298">
            <a:off x="5277265" y="2620967"/>
            <a:ext cx="3345025" cy="3189992"/>
          </a:xfrm>
          <a:prstGeom prst="arc">
            <a:avLst>
              <a:gd name="adj1" fmla="val 15915899"/>
              <a:gd name="adj2" fmla="val 178365"/>
            </a:avLst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CC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1241</Words>
  <Application>Microsoft Office PowerPoint</Application>
  <PresentationFormat>On-screen Show (4:3)</PresentationFormat>
  <Paragraphs>161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Aharoni</vt:lpstr>
      <vt:lpstr>Arial</vt:lpstr>
      <vt:lpstr>Calibri</vt:lpstr>
      <vt:lpstr>Georgia Pro Black</vt:lpstr>
      <vt:lpstr>Impact</vt:lpstr>
      <vt:lpstr>Libre Baskerville</vt:lpstr>
      <vt:lpstr>Times New Roman</vt:lpstr>
      <vt:lpstr>Default Design</vt:lpstr>
      <vt:lpstr>Bitmap Image</vt:lpstr>
      <vt:lpstr>Paintbrush Picture</vt:lpstr>
      <vt:lpstr>PowerPoint Presentation</vt:lpstr>
      <vt:lpstr>Electronic commerce</vt:lpstr>
      <vt:lpstr>E-commerce is not new</vt:lpstr>
      <vt:lpstr>Electronic data interchange</vt:lpstr>
      <vt:lpstr>Origins of commerce</vt:lpstr>
      <vt:lpstr>Traditional commerce</vt:lpstr>
      <vt:lpstr>Technology and commerce</vt:lpstr>
      <vt:lpstr>E-commerce</vt:lpstr>
      <vt:lpstr>Impact of e-commerce</vt:lpstr>
      <vt:lpstr>Appropriateness</vt:lpstr>
      <vt:lpstr>Well-suited for e-commerce</vt:lpstr>
      <vt:lpstr>Best for traditional commerce</vt:lpstr>
      <vt:lpstr>Questionable cases</vt:lpstr>
      <vt:lpstr>Combinations of both traditional and e-commerce models</vt:lpstr>
      <vt:lpstr>Advantages of e-commerce</vt:lpstr>
      <vt:lpstr>Advantages of e-commerce</vt:lpstr>
      <vt:lpstr>Disadvantages of e-commerce</vt:lpstr>
      <vt:lpstr>Why Primark does not sell online?</vt:lpstr>
      <vt:lpstr>Notable e-commerce Challenges</vt:lpstr>
      <vt:lpstr>Future of e-commerce</vt:lpstr>
      <vt:lpstr>The End…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asettle</dc:creator>
  <cp:lastModifiedBy>Guru srinivasan</cp:lastModifiedBy>
  <cp:revision>329</cp:revision>
  <dcterms:created xsi:type="dcterms:W3CDTF">2000-04-04T21:22:54Z</dcterms:created>
  <dcterms:modified xsi:type="dcterms:W3CDTF">2022-06-28T15:42:02Z</dcterms:modified>
</cp:coreProperties>
</file>